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9.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6"/>
  </p:notesMasterIdLst>
  <p:handoutMasterIdLst>
    <p:handoutMasterId r:id="rId247"/>
  </p:handoutMasterIdLst>
  <p:sldIdLst>
    <p:sldId id="325" r:id="rId2"/>
    <p:sldId id="478" r:id="rId3"/>
    <p:sldId id="479" r:id="rId4"/>
    <p:sldId id="488" r:id="rId5"/>
    <p:sldId id="942" r:id="rId6"/>
    <p:sldId id="487" r:id="rId7"/>
    <p:sldId id="489" r:id="rId8"/>
    <p:sldId id="326" r:id="rId9"/>
    <p:sldId id="327" r:id="rId10"/>
    <p:sldId id="328" r:id="rId11"/>
    <p:sldId id="495" r:id="rId12"/>
    <p:sldId id="525" r:id="rId13"/>
    <p:sldId id="329" r:id="rId14"/>
    <p:sldId id="330" r:id="rId15"/>
    <p:sldId id="526" r:id="rId16"/>
    <p:sldId id="477" r:id="rId17"/>
    <p:sldId id="331" r:id="rId18"/>
    <p:sldId id="332" r:id="rId19"/>
    <p:sldId id="493" r:id="rId20"/>
    <p:sldId id="494" r:id="rId21"/>
    <p:sldId id="333" r:id="rId22"/>
    <p:sldId id="335" r:id="rId23"/>
    <p:sldId id="358" r:id="rId24"/>
    <p:sldId id="336" r:id="rId25"/>
    <p:sldId id="527" r:id="rId26"/>
    <p:sldId id="952" r:id="rId27"/>
    <p:sldId id="337" r:id="rId28"/>
    <p:sldId id="490" r:id="rId29"/>
    <p:sldId id="951" r:id="rId30"/>
    <p:sldId id="497" r:id="rId31"/>
    <p:sldId id="947" r:id="rId32"/>
    <p:sldId id="339" r:id="rId33"/>
    <p:sldId id="340" r:id="rId34"/>
    <p:sldId id="360" r:id="rId35"/>
    <p:sldId id="480" r:id="rId36"/>
    <p:sldId id="341" r:id="rId37"/>
    <p:sldId id="528" r:id="rId38"/>
    <p:sldId id="529" r:id="rId39"/>
    <p:sldId id="530" r:id="rId40"/>
    <p:sldId id="342" r:id="rId41"/>
    <p:sldId id="953" r:id="rId42"/>
    <p:sldId id="871" r:id="rId43"/>
    <p:sldId id="870" r:id="rId44"/>
    <p:sldId id="872" r:id="rId45"/>
    <p:sldId id="873" r:id="rId46"/>
    <p:sldId id="874" r:id="rId47"/>
    <p:sldId id="877" r:id="rId48"/>
    <p:sldId id="878" r:id="rId49"/>
    <p:sldId id="879" r:id="rId50"/>
    <p:sldId id="930" r:id="rId51"/>
    <p:sldId id="754" r:id="rId52"/>
    <p:sldId id="491" r:id="rId53"/>
    <p:sldId id="492" r:id="rId54"/>
    <p:sldId id="343" r:id="rId55"/>
    <p:sldId id="485" r:id="rId56"/>
    <p:sldId id="345" r:id="rId57"/>
    <p:sldId id="361" r:id="rId58"/>
    <p:sldId id="344" r:id="rId59"/>
    <p:sldId id="346" r:id="rId60"/>
    <p:sldId id="347" r:id="rId61"/>
    <p:sldId id="498" r:id="rId62"/>
    <p:sldId id="349" r:id="rId63"/>
    <p:sldId id="380" r:id="rId64"/>
    <p:sldId id="348" r:id="rId65"/>
    <p:sldId id="499" r:id="rId66"/>
    <p:sldId id="362" r:id="rId67"/>
    <p:sldId id="351" r:id="rId68"/>
    <p:sldId id="353" r:id="rId69"/>
    <p:sldId id="354" r:id="rId70"/>
    <p:sldId id="357" r:id="rId71"/>
    <p:sldId id="367" r:id="rId72"/>
    <p:sldId id="368" r:id="rId73"/>
    <p:sldId id="369" r:id="rId74"/>
    <p:sldId id="948" r:id="rId75"/>
    <p:sldId id="950" r:id="rId76"/>
    <p:sldId id="370" r:id="rId77"/>
    <p:sldId id="949" r:id="rId78"/>
    <p:sldId id="943" r:id="rId79"/>
    <p:sldId id="944" r:id="rId80"/>
    <p:sldId id="359" r:id="rId81"/>
    <p:sldId id="363" r:id="rId82"/>
    <p:sldId id="355" r:id="rId83"/>
    <p:sldId id="366" r:id="rId84"/>
    <p:sldId id="365" r:id="rId85"/>
    <p:sldId id="364" r:id="rId86"/>
    <p:sldId id="935" r:id="rId87"/>
    <p:sldId id="356" r:id="rId88"/>
    <p:sldId id="501" r:id="rId89"/>
    <p:sldId id="422" r:id="rId90"/>
    <p:sldId id="400" r:id="rId91"/>
    <p:sldId id="408" r:id="rId92"/>
    <p:sldId id="405" r:id="rId93"/>
    <p:sldId id="406" r:id="rId94"/>
    <p:sldId id="402" r:id="rId95"/>
    <p:sldId id="407" r:id="rId96"/>
    <p:sldId id="945" r:id="rId97"/>
    <p:sldId id="946" r:id="rId98"/>
    <p:sldId id="403" r:id="rId99"/>
    <p:sldId id="404" r:id="rId100"/>
    <p:sldId id="401" r:id="rId101"/>
    <p:sldId id="936" r:id="rId102"/>
    <p:sldId id="937" r:id="rId103"/>
    <p:sldId id="938" r:id="rId104"/>
    <p:sldId id="941" r:id="rId105"/>
    <p:sldId id="939" r:id="rId106"/>
    <p:sldId id="940" r:id="rId107"/>
    <p:sldId id="423" r:id="rId108"/>
    <p:sldId id="522" r:id="rId109"/>
    <p:sldId id="523" r:id="rId110"/>
    <p:sldId id="409" r:id="rId111"/>
    <p:sldId id="410" r:id="rId112"/>
    <p:sldId id="411" r:id="rId113"/>
    <p:sldId id="412" r:id="rId114"/>
    <p:sldId id="413" r:id="rId115"/>
    <p:sldId id="414" r:id="rId116"/>
    <p:sldId id="520" r:id="rId117"/>
    <p:sldId id="521" r:id="rId118"/>
    <p:sldId id="524" r:id="rId119"/>
    <p:sldId id="415" r:id="rId120"/>
    <p:sldId id="416" r:id="rId121"/>
    <p:sldId id="417" r:id="rId122"/>
    <p:sldId id="418" r:id="rId123"/>
    <p:sldId id="419" r:id="rId124"/>
    <p:sldId id="420" r:id="rId125"/>
    <p:sldId id="421" r:id="rId126"/>
    <p:sldId id="433" r:id="rId127"/>
    <p:sldId id="434" r:id="rId128"/>
    <p:sldId id="440" r:id="rId129"/>
    <p:sldId id="352" r:id="rId130"/>
    <p:sldId id="441" r:id="rId131"/>
    <p:sldId id="442" r:id="rId132"/>
    <p:sldId id="445" r:id="rId133"/>
    <p:sldId id="443" r:id="rId134"/>
    <p:sldId id="444" r:id="rId135"/>
    <p:sldId id="519" r:id="rId136"/>
    <p:sldId id="436" r:id="rId137"/>
    <p:sldId id="438" r:id="rId138"/>
    <p:sldId id="486" r:id="rId139"/>
    <p:sldId id="424" r:id="rId140"/>
    <p:sldId id="425" r:id="rId141"/>
    <p:sldId id="426" r:id="rId142"/>
    <p:sldId id="427" r:id="rId143"/>
    <p:sldId id="429" r:id="rId144"/>
    <p:sldId id="274" r:id="rId145"/>
    <p:sldId id="372" r:id="rId146"/>
    <p:sldId id="888" r:id="rId147"/>
    <p:sldId id="373" r:id="rId148"/>
    <p:sldId id="374" r:id="rId149"/>
    <p:sldId id="397" r:id="rId150"/>
    <p:sldId id="376" r:id="rId151"/>
    <p:sldId id="375" r:id="rId152"/>
    <p:sldId id="398" r:id="rId153"/>
    <p:sldId id="377" r:id="rId154"/>
    <p:sldId id="378" r:id="rId155"/>
    <p:sldId id="379" r:id="rId156"/>
    <p:sldId id="399" r:id="rId157"/>
    <p:sldId id="505" r:id="rId158"/>
    <p:sldId id="381" r:id="rId159"/>
    <p:sldId id="384" r:id="rId160"/>
    <p:sldId id="383" r:id="rId161"/>
    <p:sldId id="902" r:id="rId162"/>
    <p:sldId id="386" r:id="rId163"/>
    <p:sldId id="504" r:id="rId164"/>
    <p:sldId id="509" r:id="rId165"/>
    <p:sldId id="507" r:id="rId166"/>
    <p:sldId id="906" r:id="rId167"/>
    <p:sldId id="301" r:id="rId168"/>
    <p:sldId id="302" r:id="rId169"/>
    <p:sldId id="304" r:id="rId170"/>
    <p:sldId id="306" r:id="rId171"/>
    <p:sldId id="389" r:id="rId172"/>
    <p:sldId id="390" r:id="rId173"/>
    <p:sldId id="311" r:id="rId174"/>
    <p:sldId id="431" r:id="rId175"/>
    <p:sldId id="432" r:id="rId176"/>
    <p:sldId id="503" r:id="rId177"/>
    <p:sldId id="904" r:id="rId178"/>
    <p:sldId id="481" r:id="rId179"/>
    <p:sldId id="387" r:id="rId180"/>
    <p:sldId id="391" r:id="rId181"/>
    <p:sldId id="934" r:id="rId182"/>
    <p:sldId id="392" r:id="rId183"/>
    <p:sldId id="511" r:id="rId184"/>
    <p:sldId id="448" r:id="rId185"/>
    <p:sldId id="452" r:id="rId186"/>
    <p:sldId id="453" r:id="rId187"/>
    <p:sldId id="450" r:id="rId188"/>
    <p:sldId id="454" r:id="rId189"/>
    <p:sldId id="455" r:id="rId190"/>
    <p:sldId id="451" r:id="rId191"/>
    <p:sldId id="456" r:id="rId192"/>
    <p:sldId id="502" r:id="rId193"/>
    <p:sldId id="467" r:id="rId194"/>
    <p:sldId id="457" r:id="rId195"/>
    <p:sldId id="459" r:id="rId196"/>
    <p:sldId id="461" r:id="rId197"/>
    <p:sldId id="460" r:id="rId198"/>
    <p:sldId id="513" r:id="rId199"/>
    <p:sldId id="458" r:id="rId200"/>
    <p:sldId id="469" r:id="rId201"/>
    <p:sldId id="470" r:id="rId202"/>
    <p:sldId id="471" r:id="rId203"/>
    <p:sldId id="512" r:id="rId204"/>
    <p:sldId id="472" r:id="rId205"/>
    <p:sldId id="473" r:id="rId206"/>
    <p:sldId id="474" r:id="rId207"/>
    <p:sldId id="475" r:id="rId208"/>
    <p:sldId id="476" r:id="rId209"/>
    <p:sldId id="462" r:id="rId210"/>
    <p:sldId id="514" r:id="rId211"/>
    <p:sldId id="515" r:id="rId212"/>
    <p:sldId id="516" r:id="rId213"/>
    <p:sldId id="517" r:id="rId214"/>
    <p:sldId id="463" r:id="rId215"/>
    <p:sldId id="482" r:id="rId216"/>
    <p:sldId id="464" r:id="rId217"/>
    <p:sldId id="465" r:id="rId218"/>
    <p:sldId id="466" r:id="rId219"/>
    <p:sldId id="483" r:id="rId220"/>
    <p:sldId id="484" r:id="rId221"/>
    <p:sldId id="371" r:id="rId222"/>
    <p:sldId id="428" r:id="rId223"/>
    <p:sldId id="305" r:id="rId224"/>
    <p:sldId id="309" r:id="rId225"/>
    <p:sldId id="310" r:id="rId226"/>
    <p:sldId id="518" r:id="rId227"/>
    <p:sldId id="312" r:id="rId228"/>
    <p:sldId id="313" r:id="rId229"/>
    <p:sldId id="324" r:id="rId230"/>
    <p:sldId id="308" r:id="rId231"/>
    <p:sldId id="307" r:id="rId232"/>
    <p:sldId id="430" r:id="rId233"/>
    <p:sldId id="314" r:id="rId234"/>
    <p:sldId id="323" r:id="rId235"/>
    <p:sldId id="315" r:id="rId236"/>
    <p:sldId id="316" r:id="rId237"/>
    <p:sldId id="319" r:id="rId238"/>
    <p:sldId id="396" r:id="rId239"/>
    <p:sldId id="321" r:id="rId240"/>
    <p:sldId id="322" r:id="rId241"/>
    <p:sldId id="394" r:id="rId242"/>
    <p:sldId id="395" r:id="rId243"/>
    <p:sldId id="393" r:id="rId244"/>
    <p:sldId id="500" r:id="rId24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942"/>
            <p14:sldId id="487"/>
            <p14:sldId id="489"/>
            <p14:sldId id="326"/>
            <p14:sldId id="327"/>
            <p14:sldId id="328"/>
            <p14:sldId id="495"/>
            <p14:sldId id="525"/>
            <p14:sldId id="329"/>
          </p14:sldIdLst>
        </p14:section>
        <p14:section name="Going cloud" id="{FEF8096F-0349-45AD-A2D4-ECE122711221}">
          <p14:sldIdLst>
            <p14:sldId id="330"/>
            <p14:sldId id="526"/>
            <p14:sldId id="477"/>
            <p14:sldId id="331"/>
            <p14:sldId id="332"/>
            <p14:sldId id="493"/>
            <p14:sldId id="494"/>
            <p14:sldId id="333"/>
            <p14:sldId id="335"/>
            <p14:sldId id="358"/>
          </p14:sldIdLst>
        </p14:section>
        <p14:section name="Data Platform" id="{16427602-A52C-46CC-964C-B7E50DA8D230}">
          <p14:sldIdLst>
            <p14:sldId id="336"/>
            <p14:sldId id="527"/>
            <p14:sldId id="952"/>
            <p14:sldId id="337"/>
            <p14:sldId id="490"/>
            <p14:sldId id="951"/>
            <p14:sldId id="497"/>
            <p14:sldId id="947"/>
            <p14:sldId id="339"/>
            <p14:sldId id="340"/>
            <p14:sldId id="360"/>
            <p14:sldId id="480"/>
            <p14:sldId id="341"/>
            <p14:sldId id="528"/>
            <p14:sldId id="529"/>
            <p14:sldId id="530"/>
            <p14:sldId id="342"/>
            <p14:sldId id="953"/>
            <p14:sldId id="871"/>
            <p14:sldId id="870"/>
            <p14:sldId id="872"/>
            <p14:sldId id="873"/>
            <p14:sldId id="874"/>
            <p14:sldId id="877"/>
            <p14:sldId id="878"/>
            <p14:sldId id="879"/>
            <p14:sldId id="930"/>
            <p14:sldId id="754"/>
            <p14:sldId id="491"/>
            <p14:sldId id="492"/>
          </p14:sldIdLst>
        </p14:section>
        <p14:section name="PaaS to SaaS" id="{03389DBC-3CC5-41A1-B6C2-00DA743D302B}">
          <p14:sldIdLst>
            <p14:sldId id="343"/>
            <p14:sldId id="485"/>
            <p14:sldId id="345"/>
            <p14:sldId id="361"/>
            <p14:sldId id="344"/>
            <p14:sldId id="346"/>
            <p14:sldId id="347"/>
            <p14:sldId id="498"/>
            <p14:sldId id="349"/>
            <p14:sldId id="380"/>
            <p14:sldId id="348"/>
            <p14:sldId id="499"/>
            <p14:sldId id="362"/>
            <p14:sldId id="351"/>
            <p14:sldId id="353"/>
          </p14:sldIdLst>
        </p14:section>
        <p14:section name="Data pipeline" id="{F03A7E75-B21B-4B16-8BB6-085C23B6E013}">
          <p14:sldIdLst>
            <p14:sldId id="354"/>
            <p14:sldId id="357"/>
            <p14:sldId id="367"/>
            <p14:sldId id="368"/>
            <p14:sldId id="369"/>
            <p14:sldId id="948"/>
            <p14:sldId id="950"/>
            <p14:sldId id="370"/>
            <p14:sldId id="949"/>
            <p14:sldId id="943"/>
            <p14:sldId id="944"/>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874" autoAdjust="0"/>
  </p:normalViewPr>
  <p:slideViewPr>
    <p:cSldViewPr snapToGrid="0">
      <p:cViewPr>
        <p:scale>
          <a:sx n="66" d="100"/>
          <a:sy n="66" d="100"/>
        </p:scale>
        <p:origin x="1536" y="748"/>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8/10/2022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10/08/2022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12</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48</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50</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166</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167</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229</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41.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2.sv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47.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svg"/><Relationship Id="rId4" Type="http://schemas.openxmlformats.org/officeDocument/2006/relationships/image" Target="../media/image99.png"/></Relationships>
</file>

<file path=ppt/slides/_rels/slide149.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png"/><Relationship Id="rId39" Type="http://schemas.openxmlformats.org/officeDocument/2006/relationships/image" Target="../media/image146.png"/><Relationship Id="rId21" Type="http://schemas.openxmlformats.org/officeDocument/2006/relationships/image" Target="../media/image128.png"/><Relationship Id="rId34" Type="http://schemas.openxmlformats.org/officeDocument/2006/relationships/image" Target="../media/image141.png"/><Relationship Id="rId42" Type="http://schemas.openxmlformats.org/officeDocument/2006/relationships/image" Target="../media/image149.png"/><Relationship Id="rId47" Type="http://schemas.openxmlformats.org/officeDocument/2006/relationships/image" Target="../media/image154.png"/><Relationship Id="rId50" Type="http://schemas.openxmlformats.org/officeDocument/2006/relationships/image" Target="../media/image157.png"/><Relationship Id="rId55" Type="http://schemas.openxmlformats.org/officeDocument/2006/relationships/image" Target="../media/image162.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145.png"/><Relationship Id="rId46" Type="http://schemas.openxmlformats.org/officeDocument/2006/relationships/image" Target="../media/image153.png"/><Relationship Id="rId59" Type="http://schemas.openxmlformats.org/officeDocument/2006/relationships/image" Target="../media/image166.png"/><Relationship Id="rId2" Type="http://schemas.openxmlformats.org/officeDocument/2006/relationships/image" Target="../media/image109.png"/><Relationship Id="rId16" Type="http://schemas.openxmlformats.org/officeDocument/2006/relationships/image" Target="../media/image123.png"/><Relationship Id="rId20" Type="http://schemas.openxmlformats.org/officeDocument/2006/relationships/image" Target="../media/image127.png"/><Relationship Id="rId29" Type="http://schemas.openxmlformats.org/officeDocument/2006/relationships/image" Target="../media/image136.png"/><Relationship Id="rId41" Type="http://schemas.openxmlformats.org/officeDocument/2006/relationships/image" Target="../media/image148.png"/><Relationship Id="rId54"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131.png"/><Relationship Id="rId32" Type="http://schemas.openxmlformats.org/officeDocument/2006/relationships/image" Target="../media/image139.png"/><Relationship Id="rId37" Type="http://schemas.openxmlformats.org/officeDocument/2006/relationships/image" Target="../media/image144.png"/><Relationship Id="rId40" Type="http://schemas.openxmlformats.org/officeDocument/2006/relationships/image" Target="../media/image147.png"/><Relationship Id="rId45" Type="http://schemas.openxmlformats.org/officeDocument/2006/relationships/image" Target="../media/image152.png"/><Relationship Id="rId53" Type="http://schemas.openxmlformats.org/officeDocument/2006/relationships/image" Target="../media/image160.png"/><Relationship Id="rId58" Type="http://schemas.openxmlformats.org/officeDocument/2006/relationships/image" Target="../media/image165.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6.png"/><Relationship Id="rId57" Type="http://schemas.openxmlformats.org/officeDocument/2006/relationships/image" Target="../media/image164.png"/><Relationship Id="rId10" Type="http://schemas.openxmlformats.org/officeDocument/2006/relationships/image" Target="../media/image117.png"/><Relationship Id="rId19" Type="http://schemas.openxmlformats.org/officeDocument/2006/relationships/image" Target="../media/image126.png"/><Relationship Id="rId31" Type="http://schemas.openxmlformats.org/officeDocument/2006/relationships/image" Target="../media/image138.png"/><Relationship Id="rId44" Type="http://schemas.openxmlformats.org/officeDocument/2006/relationships/image" Target="../media/image151.png"/><Relationship Id="rId52" Type="http://schemas.openxmlformats.org/officeDocument/2006/relationships/image" Target="../media/image159.png"/><Relationship Id="rId60" Type="http://schemas.openxmlformats.org/officeDocument/2006/relationships/image" Target="../media/image16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 Id="rId43" Type="http://schemas.openxmlformats.org/officeDocument/2006/relationships/image" Target="../media/image150.png"/><Relationship Id="rId48" Type="http://schemas.openxmlformats.org/officeDocument/2006/relationships/image" Target="../media/image155.png"/><Relationship Id="rId56" Type="http://schemas.openxmlformats.org/officeDocument/2006/relationships/image" Target="../media/image163.png"/><Relationship Id="rId8" Type="http://schemas.openxmlformats.org/officeDocument/2006/relationships/image" Target="../media/image115.png"/><Relationship Id="rId51" Type="http://schemas.openxmlformats.org/officeDocument/2006/relationships/image" Target="../media/image158.png"/><Relationship Id="rId3" Type="http://schemas.openxmlformats.org/officeDocument/2006/relationships/image" Target="../media/image110.png"/></Relationships>
</file>

<file path=ppt/slides/_rels/slide169.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 Id="rId14" Type="http://schemas.openxmlformats.org/officeDocument/2006/relationships/image" Target="../media/image1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89.png"/><Relationship Id="rId4" Type="http://schemas.openxmlformats.org/officeDocument/2006/relationships/image" Target="../media/image188.png"/></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hyperlink" Target="https://www.domo.com/learn/data-never-sleeps-8"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4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8.jp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www.datasciencecentral.com/profiles/blogs/dataops-it-s-a-secre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4.svg"/></Relationships>
</file>

<file path=ppt/slides/_rels/slide7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102</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103</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104</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105</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106</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108</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111</a:t>
            </a:fld>
            <a:endParaRPr lang="it-IT"/>
          </a:p>
        </p:txBody>
      </p:sp>
    </p:spTree>
    <p:extLst>
      <p:ext uri="{BB962C8B-B14F-4D97-AF65-F5344CB8AC3E}">
        <p14:creationId xmlns:p14="http://schemas.microsoft.com/office/powerpoint/2010/main" val="565968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113</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114</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116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118</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119</a:t>
            </a:fld>
            <a:endParaRPr lang="it-IT"/>
          </a:p>
        </p:txBody>
      </p:sp>
    </p:spTree>
    <p:extLst>
      <p:ext uri="{BB962C8B-B14F-4D97-AF65-F5344CB8AC3E}">
        <p14:creationId xmlns:p14="http://schemas.microsoft.com/office/powerpoint/2010/main" val="169251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12</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120</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122</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124</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Tree>
    <p:extLst>
      <p:ext uri="{BB962C8B-B14F-4D97-AF65-F5344CB8AC3E}">
        <p14:creationId xmlns:p14="http://schemas.microsoft.com/office/powerpoint/2010/main" val="20804430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a:p>
        </p:txBody>
      </p:sp>
    </p:spTree>
    <p:extLst>
      <p:ext uri="{BB962C8B-B14F-4D97-AF65-F5344CB8AC3E}">
        <p14:creationId xmlns:p14="http://schemas.microsoft.com/office/powerpoint/2010/main" val="424683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a:t>
            </a:fld>
            <a:endParaRPr lang="it-IT"/>
          </a:p>
        </p:txBody>
      </p:sp>
    </p:spTree>
    <p:extLst>
      <p:ext uri="{BB962C8B-B14F-4D97-AF65-F5344CB8AC3E}">
        <p14:creationId xmlns:p14="http://schemas.microsoft.com/office/powerpoint/2010/main" val="19498502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131</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a:p>
        </p:txBody>
      </p:sp>
    </p:spTree>
    <p:extLst>
      <p:ext uri="{BB962C8B-B14F-4D97-AF65-F5344CB8AC3E}">
        <p14:creationId xmlns:p14="http://schemas.microsoft.com/office/powerpoint/2010/main" val="1898140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spTree>
    <p:extLst>
      <p:ext uri="{BB962C8B-B14F-4D97-AF65-F5344CB8AC3E}">
        <p14:creationId xmlns:p14="http://schemas.microsoft.com/office/powerpoint/2010/main" val="21449177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29969738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spTree>
    <p:extLst>
      <p:ext uri="{BB962C8B-B14F-4D97-AF65-F5344CB8AC3E}">
        <p14:creationId xmlns:p14="http://schemas.microsoft.com/office/powerpoint/2010/main" val="215037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spTree>
    <p:extLst>
      <p:ext uri="{BB962C8B-B14F-4D97-AF65-F5344CB8AC3E}">
        <p14:creationId xmlns:p14="http://schemas.microsoft.com/office/powerpoint/2010/main" val="9684411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138</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err="1"/>
              <a:t>Why</a:t>
            </a:r>
            <a:r>
              <a:rPr lang="it-IT" dirty="0"/>
              <a:t> </a:t>
            </a:r>
            <a:r>
              <a:rPr lang="it-IT" dirty="0" err="1"/>
              <a:t>going</a:t>
            </a:r>
            <a:r>
              <a:rPr lang="it-IT" dirty="0"/>
              <a:t> cloud?</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21196124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142</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spTree>
    <p:extLst>
      <p:ext uri="{BB962C8B-B14F-4D97-AF65-F5344CB8AC3E}">
        <p14:creationId xmlns:p14="http://schemas.microsoft.com/office/powerpoint/2010/main" val="598574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146</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147</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149</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150</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spTree>
    <p:extLst>
      <p:ext uri="{BB962C8B-B14F-4D97-AF65-F5344CB8AC3E}">
        <p14:creationId xmlns:p14="http://schemas.microsoft.com/office/powerpoint/2010/main" val="12689506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155</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156</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157</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Tree>
    <p:extLst>
      <p:ext uri="{BB962C8B-B14F-4D97-AF65-F5344CB8AC3E}">
        <p14:creationId xmlns:p14="http://schemas.microsoft.com/office/powerpoint/2010/main" val="1160081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16</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163</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165</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166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167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a:t>
            </a:fld>
            <a:endParaRPr lang="en-US"/>
          </a:p>
        </p:txBody>
      </p:sp>
    </p:spTree>
    <p:extLst>
      <p:ext uri="{BB962C8B-B14F-4D97-AF65-F5344CB8AC3E}">
        <p14:creationId xmlns:p14="http://schemas.microsoft.com/office/powerpoint/2010/main" val="15557178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spTree>
    <p:extLst>
      <p:ext uri="{BB962C8B-B14F-4D97-AF65-F5344CB8AC3E}">
        <p14:creationId xmlns:p14="http://schemas.microsoft.com/office/powerpoint/2010/main" val="6676028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171</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a:p>
        </p:txBody>
      </p:sp>
    </p:spTree>
    <p:extLst>
      <p:ext uri="{BB962C8B-B14F-4D97-AF65-F5344CB8AC3E}">
        <p14:creationId xmlns:p14="http://schemas.microsoft.com/office/powerpoint/2010/main" val="16175117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173</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174</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176</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a:t>
            </a:fld>
            <a:endParaRPr lang="it-IT"/>
          </a:p>
        </p:txBody>
      </p:sp>
    </p:spTree>
    <p:extLst>
      <p:ext uri="{BB962C8B-B14F-4D97-AF65-F5344CB8AC3E}">
        <p14:creationId xmlns:p14="http://schemas.microsoft.com/office/powerpoint/2010/main" val="30577939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182</a:t>
            </a:fld>
            <a:endParaRPr lang="it-IT"/>
          </a:p>
        </p:txBody>
      </p:sp>
    </p:spTree>
    <p:extLst>
      <p:ext uri="{BB962C8B-B14F-4D97-AF65-F5344CB8AC3E}">
        <p14:creationId xmlns:p14="http://schemas.microsoft.com/office/powerpoint/2010/main" val="9340644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184</a:t>
            </a:fld>
            <a:endParaRPr lang="it-IT"/>
          </a:p>
        </p:txBody>
      </p:sp>
    </p:spTree>
    <p:extLst>
      <p:ext uri="{BB962C8B-B14F-4D97-AF65-F5344CB8AC3E}">
        <p14:creationId xmlns:p14="http://schemas.microsoft.com/office/powerpoint/2010/main" val="41725515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185</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186</a:t>
            </a:fld>
            <a:endParaRPr lang="it-IT"/>
          </a:p>
        </p:txBody>
      </p:sp>
    </p:spTree>
    <p:extLst>
      <p:ext uri="{BB962C8B-B14F-4D97-AF65-F5344CB8AC3E}">
        <p14:creationId xmlns:p14="http://schemas.microsoft.com/office/powerpoint/2010/main" val="9233314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187</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188</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spTree>
    <p:extLst>
      <p:ext uri="{BB962C8B-B14F-4D97-AF65-F5344CB8AC3E}">
        <p14:creationId xmlns:p14="http://schemas.microsoft.com/office/powerpoint/2010/main" val="73360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190</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192</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a:p>
        </p:txBody>
      </p:sp>
    </p:spTree>
    <p:extLst>
      <p:ext uri="{BB962C8B-B14F-4D97-AF65-F5344CB8AC3E}">
        <p14:creationId xmlns:p14="http://schemas.microsoft.com/office/powerpoint/2010/main" val="39159515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195</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196</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197</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198</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203</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204</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206</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207</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208</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209</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10574119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210</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214</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216</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217</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218</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219</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t>Service 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a:t>
            </a:fld>
            <a:endParaRPr lang="it-IT"/>
          </a:p>
        </p:txBody>
      </p:sp>
    </p:spTree>
    <p:extLst>
      <p:ext uri="{BB962C8B-B14F-4D97-AF65-F5344CB8AC3E}">
        <p14:creationId xmlns:p14="http://schemas.microsoft.com/office/powerpoint/2010/main" val="35562279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220</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spTree>
    <p:extLst>
      <p:ext uri="{BB962C8B-B14F-4D97-AF65-F5344CB8AC3E}">
        <p14:creationId xmlns:p14="http://schemas.microsoft.com/office/powerpoint/2010/main" val="3797521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5661027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225</a:t>
            </a:fld>
            <a:endParaRPr lang="it-IT"/>
          </a:p>
        </p:txBody>
      </p:sp>
    </p:spTree>
    <p:extLst>
      <p:ext uri="{BB962C8B-B14F-4D97-AF65-F5344CB8AC3E}">
        <p14:creationId xmlns:p14="http://schemas.microsoft.com/office/powerpoint/2010/main" val="34902978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227</a:t>
            </a:fld>
            <a:endParaRPr lang="it-IT"/>
          </a:p>
        </p:txBody>
      </p:sp>
    </p:spTree>
    <p:extLst>
      <p:ext uri="{BB962C8B-B14F-4D97-AF65-F5344CB8AC3E}">
        <p14:creationId xmlns:p14="http://schemas.microsoft.com/office/powerpoint/2010/main" val="33512989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228</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230</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spTree>
    <p:extLst>
      <p:ext uri="{BB962C8B-B14F-4D97-AF65-F5344CB8AC3E}">
        <p14:creationId xmlns:p14="http://schemas.microsoft.com/office/powerpoint/2010/main" val="3098366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Tree>
    <p:extLst>
      <p:ext uri="{BB962C8B-B14F-4D97-AF65-F5344CB8AC3E}">
        <p14:creationId xmlns:p14="http://schemas.microsoft.com/office/powerpoint/2010/main" val="34256249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233</a:t>
            </a:fld>
            <a:endParaRPr lang="it-IT"/>
          </a:p>
        </p:txBody>
      </p:sp>
    </p:spTree>
    <p:extLst>
      <p:ext uri="{BB962C8B-B14F-4D97-AF65-F5344CB8AC3E}">
        <p14:creationId xmlns:p14="http://schemas.microsoft.com/office/powerpoint/2010/main" val="16916511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234</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235</a:t>
            </a:fld>
            <a:endParaRPr lang="it-IT"/>
          </a:p>
        </p:txBody>
      </p:sp>
    </p:spTree>
    <p:extLst>
      <p:ext uri="{BB962C8B-B14F-4D97-AF65-F5344CB8AC3E}">
        <p14:creationId xmlns:p14="http://schemas.microsoft.com/office/powerpoint/2010/main" val="38218671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236</a:t>
            </a:fld>
            <a:endParaRPr lang="it-IT"/>
          </a:p>
        </p:txBody>
      </p:sp>
    </p:spTree>
    <p:extLst>
      <p:ext uri="{BB962C8B-B14F-4D97-AF65-F5344CB8AC3E}">
        <p14:creationId xmlns:p14="http://schemas.microsoft.com/office/powerpoint/2010/main" val="1735154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237</a:t>
            </a:fld>
            <a:endParaRPr lang="it-IT"/>
          </a:p>
        </p:txBody>
      </p:sp>
    </p:spTree>
    <p:extLst>
      <p:ext uri="{BB962C8B-B14F-4D97-AF65-F5344CB8AC3E}">
        <p14:creationId xmlns:p14="http://schemas.microsoft.com/office/powerpoint/2010/main" val="19949009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238</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a:p>
        </p:txBody>
      </p:sp>
    </p:spTree>
    <p:extLst>
      <p:ext uri="{BB962C8B-B14F-4D97-AF65-F5344CB8AC3E}">
        <p14:creationId xmlns:p14="http://schemas.microsoft.com/office/powerpoint/2010/main" val="3602834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24</a:t>
            </a:fld>
            <a:endParaRPr lang="it-IT"/>
          </a:p>
        </p:txBody>
      </p:sp>
    </p:spTree>
    <p:extLst>
      <p:ext uri="{BB962C8B-B14F-4D97-AF65-F5344CB8AC3E}">
        <p14:creationId xmlns:p14="http://schemas.microsoft.com/office/powerpoint/2010/main" val="422642586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240</a:t>
            </a:fld>
            <a:endParaRPr lang="it-IT"/>
          </a:p>
        </p:txBody>
      </p:sp>
    </p:spTree>
    <p:extLst>
      <p:ext uri="{BB962C8B-B14F-4D97-AF65-F5344CB8AC3E}">
        <p14:creationId xmlns:p14="http://schemas.microsoft.com/office/powerpoint/2010/main" val="6543345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241</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242</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243</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244</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25</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7436796" cy="4351338"/>
          </a:xfrm>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a matter of </a:t>
            </a:r>
            <a:r>
              <a:rPr lang="en-US" dirty="0">
                <a:solidFill>
                  <a:srgbClr val="FF5050"/>
                </a:solidFill>
              </a:rPr>
              <a:t>storage</a:t>
            </a:r>
          </a:p>
          <a:p>
            <a:pPr lvl="1"/>
            <a:r>
              <a:rPr lang="en-US" dirty="0"/>
              <a:t>Need integrated and multilevel analytical skills and techniques</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extLst>
              <p:ext uri="{D42A27DB-BD31-4B8C-83A1-F6EECF244321}">
                <p14:modId xmlns:p14="http://schemas.microsoft.com/office/powerpoint/2010/main" val="795923956"/>
              </p:ext>
            </p:extLst>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on-premises vs on-cloud</a:t>
            </a:r>
          </a:p>
          <a:p>
            <a:pPr lvl="1"/>
            <a:r>
              <a:rPr lang="en-US" dirty="0"/>
              <a:t>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extLst>
              <p:ext uri="{D42A27DB-BD31-4B8C-83A1-F6EECF244321}">
                <p14:modId xmlns:p14="http://schemas.microsoft.com/office/powerpoint/2010/main" val="1235750374"/>
              </p:ext>
            </p:extLst>
          </p:nvPr>
        </p:nvGraphicFramePr>
        <p:xfrm>
          <a:off x="594198" y="1593536"/>
          <a:ext cx="11003604" cy="4155886"/>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r>
                        <a:rPr lang="en-US" sz="1800" dirty="0">
                          <a:effectLst/>
                          <a:latin typeface="Helvetica" panose="020B0604020202020204" pitchFamily="34" charset="0"/>
                          <a:cs typeface="Helvetica" panose="020B0604020202020204" pitchFamily="34" charset="0"/>
                        </a:rPr>
                        <a:t> from transactional systems, operational databases, and line of business applications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 </a:t>
                      </a:r>
                      <a:r>
                        <a:rPr lang="en-US" sz="1800" dirty="0">
                          <a:effectLst/>
                          <a:latin typeface="Helvetica" panose="020B0604020202020204" pitchFamily="34" charset="0"/>
                          <a:cs typeface="Helvetica" panose="020B0604020202020204" pitchFamily="34" charset="0"/>
                        </a:rPr>
                        <a:t>from IoT devices, websites, mobile apps, social media, and corporate applications</a:t>
                      </a: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31</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1623133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2238399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34</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35</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36</a:t>
            </a:fld>
            <a:endParaRPr lang="it-IT"/>
          </a:p>
        </p:txBody>
      </p:sp>
    </p:spTree>
    <p:extLst>
      <p:ext uri="{BB962C8B-B14F-4D97-AF65-F5344CB8AC3E}">
        <p14:creationId xmlns:p14="http://schemas.microsoft.com/office/powerpoint/2010/main" val="4068593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a:p>
        </p:txBody>
      </p:sp>
    </p:spTree>
    <p:extLst>
      <p:ext uri="{BB962C8B-B14F-4D97-AF65-F5344CB8AC3E}">
        <p14:creationId xmlns:p14="http://schemas.microsoft.com/office/powerpoint/2010/main" val="3424329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pPr lvl="1"/>
            <a:r>
              <a:rPr lang="en-US" sz="1400" dirty="0">
                <a:solidFill>
                  <a:srgbClr val="FF5050"/>
                </a:solidFill>
              </a:rPr>
              <a:t>Data platform engineer</a:t>
            </a:r>
            <a:r>
              <a:rPr lang="en-US" sz="1400" dirty="0"/>
              <a:t>. </a:t>
            </a:r>
            <a:r>
              <a:rPr lang="en-US" sz="1400" dirty="0">
                <a:effectLst/>
              </a:rPr>
              <a:t>Often viewed as the DBA 2.0. The individual filling this role is a leader in the cloud data team. Their responsibilities are to orchestrate the successful implementation of cloud technologies within the data infrastructure of their business. They must have a solid understanding of the impact database types and implementation will have on the way data is used across the business platform. They are responsible for purchasing decisions for cloud services and approval of data architectures, data migration strategies, and storage and retention strategies.</a:t>
            </a:r>
          </a:p>
          <a:p>
            <a:pPr lvl="1"/>
            <a:r>
              <a:rPr lang="en-US" sz="1400" dirty="0">
                <a:solidFill>
                  <a:srgbClr val="FF5050"/>
                </a:solidFill>
              </a:rPr>
              <a:t>Data analyst</a:t>
            </a:r>
            <a:r>
              <a:rPr lang="en-US" sz="1400" dirty="0"/>
              <a:t>. </a:t>
            </a:r>
            <a:r>
              <a:rPr lang="en-US" sz="1400" dirty="0">
                <a:effectLst/>
              </a:rPr>
              <a:t>These problem-solvers spend their days analyzing data systems, creating automated systems for retrieving data from the data platform, and compiling analytical data sets. Though they work closely with other members of their team, data analysts should also be comfortable taking the reins and working independently. Cloud data analysts are more commonly members of the business user population. They have a keen understanding of the business processes and the data access patterns of their department. These individuals spend a significant portion of their time building reports and dashboards for their team members to use.</a:t>
            </a:r>
          </a:p>
          <a:p>
            <a:pPr lvl="1"/>
            <a:r>
              <a:rPr lang="en-US" sz="1400" dirty="0">
                <a:solidFill>
                  <a:srgbClr val="FF5050"/>
                </a:solidFill>
              </a:rPr>
              <a:t>Data scientist</a:t>
            </a:r>
            <a:r>
              <a:rPr lang="en-US" sz="1400" dirty="0"/>
              <a:t>. </a:t>
            </a:r>
            <a:r>
              <a:rPr lang="en-US" sz="1400" dirty="0">
                <a:effectLst/>
              </a:rPr>
              <a:t>These problem-solvers spend their days analyzing and interpreting complex digital data, such as the usage statistics of a website. Though they work closely with other members of their team, data scientists should also be comfortable taking the reins and working independently.  Data scientists work with new technologies such as machine learning and AI to deepen the business' understanding of the data within the data platform and gain new insights into both operational and business analytics.</a:t>
            </a:r>
          </a:p>
          <a:p>
            <a:pPr lvl="1"/>
            <a:r>
              <a:rPr lang="en-US" sz="1400" dirty="0">
                <a:solidFill>
                  <a:srgbClr val="FF5050"/>
                </a:solidFill>
              </a:rPr>
              <a:t>Data architect</a:t>
            </a:r>
            <a:r>
              <a:rPr lang="en-US" sz="1400" dirty="0"/>
              <a:t>. </a:t>
            </a:r>
            <a:r>
              <a:rPr lang="en-US" sz="1400" dirty="0">
                <a:effectLst/>
              </a:rPr>
              <a:t>The cloud data architect role is a cloud-native role. In on-premises environments, these responsibilities often fell upon server or network administrators. Cloud data architects are the team members who understand all aspects of a data platform's architecture. They work closely with the data platform engineers and data pipeline engineers to create data workflows that achieve their company’s goals. They’re responsible for designing and testing new database architectures and planning both data and architecture migrations.</a:t>
            </a:r>
          </a:p>
          <a:p>
            <a:pPr lvl="1"/>
            <a:r>
              <a:rPr lang="en-US" sz="1400" dirty="0">
                <a:solidFill>
                  <a:srgbClr val="FF5050"/>
                </a:solidFill>
              </a:rPr>
              <a:t>Data pipeline engineer</a:t>
            </a:r>
            <a:r>
              <a:rPr lang="en-US" sz="1400" dirty="0"/>
              <a:t>. </a:t>
            </a:r>
            <a:r>
              <a:rPr lang="en-US" sz="1400" dirty="0">
                <a:effectLst/>
              </a:rPr>
              <a:t>The cloud data pipeline engineer role is responsible for planning, architecting, and building</a:t>
            </a:r>
            <a:br>
              <a:rPr lang="en-US" sz="1400" dirty="0">
                <a:effectLst/>
              </a:rPr>
            </a:br>
            <a:r>
              <a:rPr lang="en-US" sz="1400" dirty="0">
                <a:effectLst/>
              </a:rPr>
              <a:t>large-scale data processing systems. They are an expert in AWS data platform services including databases, ETL, analytics, and reporting. </a:t>
            </a:r>
            <a:endParaRPr lang="en-US" sz="140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42</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43</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46</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An intentionally designed 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49</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US" noProof="0" dirty="0"/>
              <a:t>Hadoop-based data platform</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50</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spTree>
    <p:extLst>
      <p:ext uri="{BB962C8B-B14F-4D97-AF65-F5344CB8AC3E}">
        <p14:creationId xmlns:p14="http://schemas.microsoft.com/office/powerpoint/2010/main" val="1227029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52</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53</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From PaaS to </a:t>
            </a:r>
            <a:r>
              <a:rPr lang="en-US" dirty="0" err="1"/>
              <a:t>FaaS</a:t>
            </a:r>
            <a:r>
              <a:rPr lang="en-US" dirty="0"/>
              <a:t> (serverless)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54</a:t>
            </a:fld>
            <a:endParaRPr lang="it-IT"/>
          </a:p>
        </p:txBody>
      </p:sp>
    </p:spTree>
    <p:extLst>
      <p:ext uri="{BB962C8B-B14F-4D97-AF65-F5344CB8AC3E}">
        <p14:creationId xmlns:p14="http://schemas.microsoft.com/office/powerpoint/2010/main" val="3743786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Public</a:t>
            </a:r>
            <a:r>
              <a:rPr lang="en-US" dirty="0"/>
              <a:t>: accessible to anyone willing to pay (e.g., Microsoft, AWS, Google)</a:t>
            </a:r>
          </a:p>
          <a:p>
            <a:r>
              <a:rPr lang="en-US" b="1" dirty="0"/>
              <a:t>Private</a:t>
            </a:r>
            <a:r>
              <a:rPr lang="en-US" dirty="0"/>
              <a:t>: accessible by individuals within an institution</a:t>
            </a:r>
          </a:p>
          <a:p>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56</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58</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09776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25859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09776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58561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09776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42216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09776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0778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09776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45385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09776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44667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09776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28636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0882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65865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53868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37199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63632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89688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867572" y="1729899"/>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Tree>
    <p:extLst>
      <p:ext uri="{BB962C8B-B14F-4D97-AF65-F5344CB8AC3E}">
        <p14:creationId xmlns:p14="http://schemas.microsoft.com/office/powerpoint/2010/main" val="3484253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lstStyle/>
          <a:p>
            <a:r>
              <a:rPr lang="en-US" dirty="0"/>
              <a:t>From PaaS to </a:t>
            </a:r>
            <a:r>
              <a:rPr lang="en-US" dirty="0" err="1"/>
              <a:t>FaaS</a:t>
            </a:r>
            <a:endParaRPr lang="en-US" dirty="0"/>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5181600" cy="4351338"/>
          </a:xfrm>
        </p:spPr>
        <p:txBody>
          <a:bodyPr/>
          <a:lstStyle/>
          <a:p>
            <a:r>
              <a:rPr lang="en-US" dirty="0"/>
              <a:t>Containers and virtual machines are packaged computing environments </a:t>
            </a:r>
          </a:p>
          <a:p>
            <a:endParaRPr lang="en-US" dirty="0"/>
          </a:p>
          <a:p>
            <a:r>
              <a:rPr lang="en-US" dirty="0"/>
              <a:t>Containers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Containers are “light” and take just seconds to start</a:t>
            </a:r>
          </a:p>
          <a:p>
            <a:r>
              <a:rPr lang="en-US" dirty="0"/>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952187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66</a:t>
            </a:fld>
            <a:endParaRPr lang="it-IT"/>
          </a:p>
        </p:txBody>
      </p:sp>
      <p:sp>
        <p:nvSpPr>
          <p:cNvPr id="6" name="Freeform: Shape 5">
            <a:extLst>
              <a:ext uri="{FF2B5EF4-FFF2-40B4-BE49-F238E27FC236}">
                <a16:creationId xmlns:a16="http://schemas.microsoft.com/office/drawing/2014/main" id="{CBD9667D-001E-4E3C-A002-8C1D2F65C4F9}"/>
              </a:ext>
            </a:extLst>
          </p:cNvPr>
          <p:cNvSpPr/>
          <p:nvPr/>
        </p:nvSpPr>
        <p:spPr>
          <a:xfrm>
            <a:off x="1395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5AD3068-321C-4B03-9F0B-12BEC1D565ED}"/>
              </a:ext>
            </a:extLst>
          </p:cNvPr>
          <p:cNvSpPr txBox="1"/>
          <p:nvPr/>
        </p:nvSpPr>
        <p:spPr>
          <a:xfrm>
            <a:off x="155416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8" name="Freeform: Shape 7">
            <a:extLst>
              <a:ext uri="{FF2B5EF4-FFF2-40B4-BE49-F238E27FC236}">
                <a16:creationId xmlns:a16="http://schemas.microsoft.com/office/drawing/2014/main" id="{4ABCD989-EAB7-44C9-8E5D-3689B3AFE2CE}"/>
              </a:ext>
            </a:extLst>
          </p:cNvPr>
          <p:cNvSpPr/>
          <p:nvPr/>
        </p:nvSpPr>
        <p:spPr>
          <a:xfrm>
            <a:off x="1395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B8221311-F579-4BC9-85B3-6DD08D9B407C}"/>
              </a:ext>
            </a:extLst>
          </p:cNvPr>
          <p:cNvSpPr txBox="1"/>
          <p:nvPr/>
        </p:nvSpPr>
        <p:spPr>
          <a:xfrm>
            <a:off x="188118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1" name="Freeform: Shape 10">
            <a:extLst>
              <a:ext uri="{FF2B5EF4-FFF2-40B4-BE49-F238E27FC236}">
                <a16:creationId xmlns:a16="http://schemas.microsoft.com/office/drawing/2014/main" id="{938F0FF2-42A4-4145-8738-A7C42A1A584D}"/>
              </a:ext>
            </a:extLst>
          </p:cNvPr>
          <p:cNvSpPr/>
          <p:nvPr/>
        </p:nvSpPr>
        <p:spPr>
          <a:xfrm>
            <a:off x="1395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797F96E0-5534-4157-AD72-2DD6B273EA78}"/>
              </a:ext>
            </a:extLst>
          </p:cNvPr>
          <p:cNvSpPr txBox="1"/>
          <p:nvPr/>
        </p:nvSpPr>
        <p:spPr>
          <a:xfrm>
            <a:off x="171773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3" name="Freeform: Shape 12">
            <a:extLst>
              <a:ext uri="{FF2B5EF4-FFF2-40B4-BE49-F238E27FC236}">
                <a16:creationId xmlns:a16="http://schemas.microsoft.com/office/drawing/2014/main" id="{2210A5E1-E244-4C2F-B428-907CF633A72A}"/>
              </a:ext>
            </a:extLst>
          </p:cNvPr>
          <p:cNvSpPr/>
          <p:nvPr/>
        </p:nvSpPr>
        <p:spPr>
          <a:xfrm>
            <a:off x="1395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083F19A7-1537-437A-AA6B-4215D09F3024}"/>
              </a:ext>
            </a:extLst>
          </p:cNvPr>
          <p:cNvSpPr txBox="1"/>
          <p:nvPr/>
        </p:nvSpPr>
        <p:spPr>
          <a:xfrm>
            <a:off x="150335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5" name="Freeform: Shape 14">
            <a:extLst>
              <a:ext uri="{FF2B5EF4-FFF2-40B4-BE49-F238E27FC236}">
                <a16:creationId xmlns:a16="http://schemas.microsoft.com/office/drawing/2014/main" id="{C1412B38-123F-454B-BEA4-3C6231E88B66}"/>
              </a:ext>
            </a:extLst>
          </p:cNvPr>
          <p:cNvSpPr/>
          <p:nvPr/>
        </p:nvSpPr>
        <p:spPr>
          <a:xfrm>
            <a:off x="1395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E08B2D24-8118-4550-83FD-49552A0F5258}"/>
              </a:ext>
            </a:extLst>
          </p:cNvPr>
          <p:cNvSpPr txBox="1"/>
          <p:nvPr/>
        </p:nvSpPr>
        <p:spPr>
          <a:xfrm>
            <a:off x="174942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7" name="Freeform: Shape 16">
            <a:extLst>
              <a:ext uri="{FF2B5EF4-FFF2-40B4-BE49-F238E27FC236}">
                <a16:creationId xmlns:a16="http://schemas.microsoft.com/office/drawing/2014/main" id="{3A87DB7E-EF84-4DC2-BDF1-8853B0356135}"/>
              </a:ext>
            </a:extLst>
          </p:cNvPr>
          <p:cNvSpPr/>
          <p:nvPr/>
        </p:nvSpPr>
        <p:spPr>
          <a:xfrm>
            <a:off x="1395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E399C72-546F-40A2-97D1-3EC0DFD8EC30}"/>
              </a:ext>
            </a:extLst>
          </p:cNvPr>
          <p:cNvSpPr txBox="1"/>
          <p:nvPr/>
        </p:nvSpPr>
        <p:spPr>
          <a:xfrm>
            <a:off x="174224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19" name="Freeform: Shape 18">
            <a:extLst>
              <a:ext uri="{FF2B5EF4-FFF2-40B4-BE49-F238E27FC236}">
                <a16:creationId xmlns:a16="http://schemas.microsoft.com/office/drawing/2014/main" id="{298F37BA-E912-4447-A645-AB7368ECFDD4}"/>
              </a:ext>
            </a:extLst>
          </p:cNvPr>
          <p:cNvSpPr/>
          <p:nvPr/>
        </p:nvSpPr>
        <p:spPr>
          <a:xfrm>
            <a:off x="1395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54ACC39E-996E-4613-B9B8-320D80279BC2}"/>
              </a:ext>
            </a:extLst>
          </p:cNvPr>
          <p:cNvSpPr txBox="1"/>
          <p:nvPr/>
        </p:nvSpPr>
        <p:spPr>
          <a:xfrm>
            <a:off x="158194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1" name="Freeform: Shape 20">
            <a:extLst>
              <a:ext uri="{FF2B5EF4-FFF2-40B4-BE49-F238E27FC236}">
                <a16:creationId xmlns:a16="http://schemas.microsoft.com/office/drawing/2014/main" id="{1542F667-366C-4C26-801C-08B3CA970E37}"/>
              </a:ext>
            </a:extLst>
          </p:cNvPr>
          <p:cNvSpPr/>
          <p:nvPr/>
        </p:nvSpPr>
        <p:spPr>
          <a:xfrm>
            <a:off x="34909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3F4031B1-6273-4A91-ACF9-60FDE3F98690}"/>
              </a:ext>
            </a:extLst>
          </p:cNvPr>
          <p:cNvSpPr txBox="1"/>
          <p:nvPr/>
        </p:nvSpPr>
        <p:spPr>
          <a:xfrm>
            <a:off x="365174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23" name="Freeform: Shape 22">
            <a:extLst>
              <a:ext uri="{FF2B5EF4-FFF2-40B4-BE49-F238E27FC236}">
                <a16:creationId xmlns:a16="http://schemas.microsoft.com/office/drawing/2014/main" id="{075B7BFE-CFFD-44F7-A11D-EE5B6815BAA7}"/>
              </a:ext>
            </a:extLst>
          </p:cNvPr>
          <p:cNvSpPr/>
          <p:nvPr/>
        </p:nvSpPr>
        <p:spPr>
          <a:xfrm>
            <a:off x="34909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D9962DC9-6329-468C-B5A7-2135244DA32B}"/>
              </a:ext>
            </a:extLst>
          </p:cNvPr>
          <p:cNvSpPr txBox="1"/>
          <p:nvPr/>
        </p:nvSpPr>
        <p:spPr>
          <a:xfrm>
            <a:off x="397876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25" name="Freeform: Shape 24">
            <a:extLst>
              <a:ext uri="{FF2B5EF4-FFF2-40B4-BE49-F238E27FC236}">
                <a16:creationId xmlns:a16="http://schemas.microsoft.com/office/drawing/2014/main" id="{A1B48DE4-EB4E-4B84-895C-B1D965D642FB}"/>
              </a:ext>
            </a:extLst>
          </p:cNvPr>
          <p:cNvSpPr/>
          <p:nvPr/>
        </p:nvSpPr>
        <p:spPr>
          <a:xfrm>
            <a:off x="34909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3066CA98-23EE-4AFD-8B5E-A83B490FE066}"/>
              </a:ext>
            </a:extLst>
          </p:cNvPr>
          <p:cNvSpPr txBox="1"/>
          <p:nvPr/>
        </p:nvSpPr>
        <p:spPr>
          <a:xfrm>
            <a:off x="381531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27" name="Freeform: Shape 26">
            <a:extLst>
              <a:ext uri="{FF2B5EF4-FFF2-40B4-BE49-F238E27FC236}">
                <a16:creationId xmlns:a16="http://schemas.microsoft.com/office/drawing/2014/main" id="{0BBC44CC-A9A3-480D-869F-F9B27B8ED18D}"/>
              </a:ext>
            </a:extLst>
          </p:cNvPr>
          <p:cNvSpPr/>
          <p:nvPr/>
        </p:nvSpPr>
        <p:spPr>
          <a:xfrm>
            <a:off x="34909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8CE4493-E670-4D9B-B838-BC6ECA2F85F5}"/>
              </a:ext>
            </a:extLst>
          </p:cNvPr>
          <p:cNvSpPr txBox="1"/>
          <p:nvPr/>
        </p:nvSpPr>
        <p:spPr>
          <a:xfrm>
            <a:off x="360093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29" name="Freeform: Shape 28">
            <a:extLst>
              <a:ext uri="{FF2B5EF4-FFF2-40B4-BE49-F238E27FC236}">
                <a16:creationId xmlns:a16="http://schemas.microsoft.com/office/drawing/2014/main" id="{F4CFBC59-EE73-475D-AFE6-D83430A144A7}"/>
              </a:ext>
            </a:extLst>
          </p:cNvPr>
          <p:cNvSpPr/>
          <p:nvPr/>
        </p:nvSpPr>
        <p:spPr>
          <a:xfrm>
            <a:off x="34909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215A65C8-5CC3-40BF-B63D-CD9C08AF8B27}"/>
              </a:ext>
            </a:extLst>
          </p:cNvPr>
          <p:cNvSpPr txBox="1"/>
          <p:nvPr/>
        </p:nvSpPr>
        <p:spPr>
          <a:xfrm>
            <a:off x="384700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31" name="Freeform: Shape 30">
            <a:extLst>
              <a:ext uri="{FF2B5EF4-FFF2-40B4-BE49-F238E27FC236}">
                <a16:creationId xmlns:a16="http://schemas.microsoft.com/office/drawing/2014/main" id="{26C7CAF5-CBAF-4393-B9BA-DAFDE76C99FF}"/>
              </a:ext>
            </a:extLst>
          </p:cNvPr>
          <p:cNvSpPr/>
          <p:nvPr/>
        </p:nvSpPr>
        <p:spPr>
          <a:xfrm>
            <a:off x="34909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36D806DE-92B4-416D-9D61-6F7686AD3597}"/>
              </a:ext>
            </a:extLst>
          </p:cNvPr>
          <p:cNvSpPr txBox="1"/>
          <p:nvPr/>
        </p:nvSpPr>
        <p:spPr>
          <a:xfrm>
            <a:off x="383982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33" name="Freeform: Shape 32">
            <a:extLst>
              <a:ext uri="{FF2B5EF4-FFF2-40B4-BE49-F238E27FC236}">
                <a16:creationId xmlns:a16="http://schemas.microsoft.com/office/drawing/2014/main" id="{3C461232-89BB-4EBE-9C36-A653B856D16F}"/>
              </a:ext>
            </a:extLst>
          </p:cNvPr>
          <p:cNvSpPr/>
          <p:nvPr/>
        </p:nvSpPr>
        <p:spPr>
          <a:xfrm>
            <a:off x="34909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86AED0FD-596A-45F4-885F-D2798BF11876}"/>
              </a:ext>
            </a:extLst>
          </p:cNvPr>
          <p:cNvSpPr txBox="1"/>
          <p:nvPr/>
        </p:nvSpPr>
        <p:spPr>
          <a:xfrm>
            <a:off x="367951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35" name="Freeform: Shape 34">
            <a:extLst>
              <a:ext uri="{FF2B5EF4-FFF2-40B4-BE49-F238E27FC236}">
                <a16:creationId xmlns:a16="http://schemas.microsoft.com/office/drawing/2014/main" id="{F5B651A3-AA82-454C-AA86-EA6E6139B5BA}"/>
              </a:ext>
            </a:extLst>
          </p:cNvPr>
          <p:cNvSpPr/>
          <p:nvPr/>
        </p:nvSpPr>
        <p:spPr>
          <a:xfrm>
            <a:off x="5586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798256A6-9CAA-4CDC-B437-C7025CD5FB3C}"/>
              </a:ext>
            </a:extLst>
          </p:cNvPr>
          <p:cNvSpPr txBox="1"/>
          <p:nvPr/>
        </p:nvSpPr>
        <p:spPr>
          <a:xfrm>
            <a:off x="5749318"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37" name="Freeform: Shape 36">
            <a:extLst>
              <a:ext uri="{FF2B5EF4-FFF2-40B4-BE49-F238E27FC236}">
                <a16:creationId xmlns:a16="http://schemas.microsoft.com/office/drawing/2014/main" id="{4A373FE3-A76A-4284-99AC-FC3B60F49C30}"/>
              </a:ext>
            </a:extLst>
          </p:cNvPr>
          <p:cNvSpPr/>
          <p:nvPr/>
        </p:nvSpPr>
        <p:spPr>
          <a:xfrm>
            <a:off x="5586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B074121B-8B7F-4496-805C-69D43AD03870}"/>
              </a:ext>
            </a:extLst>
          </p:cNvPr>
          <p:cNvSpPr txBox="1"/>
          <p:nvPr/>
        </p:nvSpPr>
        <p:spPr>
          <a:xfrm>
            <a:off x="6076339"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39" name="Freeform: Shape 38">
            <a:extLst>
              <a:ext uri="{FF2B5EF4-FFF2-40B4-BE49-F238E27FC236}">
                <a16:creationId xmlns:a16="http://schemas.microsoft.com/office/drawing/2014/main" id="{524441D1-22AD-407E-B5E2-A5DC08803C37}"/>
              </a:ext>
            </a:extLst>
          </p:cNvPr>
          <p:cNvSpPr/>
          <p:nvPr/>
        </p:nvSpPr>
        <p:spPr>
          <a:xfrm>
            <a:off x="5586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307A00DE-5690-421C-8C61-F4958AE042B1}"/>
              </a:ext>
            </a:extLst>
          </p:cNvPr>
          <p:cNvSpPr txBox="1"/>
          <p:nvPr/>
        </p:nvSpPr>
        <p:spPr>
          <a:xfrm>
            <a:off x="5912890"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41" name="Freeform: Shape 40">
            <a:extLst>
              <a:ext uri="{FF2B5EF4-FFF2-40B4-BE49-F238E27FC236}">
                <a16:creationId xmlns:a16="http://schemas.microsoft.com/office/drawing/2014/main" id="{0D6015F0-85F5-4C74-B5CD-A2817348678D}"/>
              </a:ext>
            </a:extLst>
          </p:cNvPr>
          <p:cNvSpPr/>
          <p:nvPr/>
        </p:nvSpPr>
        <p:spPr>
          <a:xfrm>
            <a:off x="5586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243E9947-566E-4C22-A4FF-CF5FE753FB0E}"/>
              </a:ext>
            </a:extLst>
          </p:cNvPr>
          <p:cNvSpPr txBox="1"/>
          <p:nvPr/>
        </p:nvSpPr>
        <p:spPr>
          <a:xfrm>
            <a:off x="5698521"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43" name="Freeform: Shape 42">
            <a:extLst>
              <a:ext uri="{FF2B5EF4-FFF2-40B4-BE49-F238E27FC236}">
                <a16:creationId xmlns:a16="http://schemas.microsoft.com/office/drawing/2014/main" id="{63D611AD-9BC6-4130-8AFC-3DE46C64CA17}"/>
              </a:ext>
            </a:extLst>
          </p:cNvPr>
          <p:cNvSpPr/>
          <p:nvPr/>
        </p:nvSpPr>
        <p:spPr>
          <a:xfrm>
            <a:off x="5586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DB7842-95A7-492C-A95E-BFD93F005C2E}"/>
              </a:ext>
            </a:extLst>
          </p:cNvPr>
          <p:cNvSpPr txBox="1"/>
          <p:nvPr/>
        </p:nvSpPr>
        <p:spPr>
          <a:xfrm>
            <a:off x="5944580"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45" name="Freeform: Shape 44">
            <a:extLst>
              <a:ext uri="{FF2B5EF4-FFF2-40B4-BE49-F238E27FC236}">
                <a16:creationId xmlns:a16="http://schemas.microsoft.com/office/drawing/2014/main" id="{5E3CC0E4-B036-4E5B-9791-8F469A12E0A3}"/>
              </a:ext>
            </a:extLst>
          </p:cNvPr>
          <p:cNvSpPr/>
          <p:nvPr/>
        </p:nvSpPr>
        <p:spPr>
          <a:xfrm>
            <a:off x="5586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4C4C716-99BD-4C13-BE76-C354837F12C1}"/>
              </a:ext>
            </a:extLst>
          </p:cNvPr>
          <p:cNvSpPr txBox="1"/>
          <p:nvPr/>
        </p:nvSpPr>
        <p:spPr>
          <a:xfrm>
            <a:off x="5937408"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47" name="Freeform: Shape 46">
            <a:extLst>
              <a:ext uri="{FF2B5EF4-FFF2-40B4-BE49-F238E27FC236}">
                <a16:creationId xmlns:a16="http://schemas.microsoft.com/office/drawing/2014/main" id="{8BCC281C-2F98-428C-9397-8426CBB0B48B}"/>
              </a:ext>
            </a:extLst>
          </p:cNvPr>
          <p:cNvSpPr/>
          <p:nvPr/>
        </p:nvSpPr>
        <p:spPr>
          <a:xfrm>
            <a:off x="5586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C2F3AC44-8D29-4199-AD3D-A5875AB9E591}"/>
              </a:ext>
            </a:extLst>
          </p:cNvPr>
          <p:cNvSpPr txBox="1"/>
          <p:nvPr/>
        </p:nvSpPr>
        <p:spPr>
          <a:xfrm>
            <a:off x="5777102"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49" name="Freeform: Shape 48">
            <a:extLst>
              <a:ext uri="{FF2B5EF4-FFF2-40B4-BE49-F238E27FC236}">
                <a16:creationId xmlns:a16="http://schemas.microsoft.com/office/drawing/2014/main" id="{05806410-F079-4550-AC5F-91EAFB8D7C82}"/>
              </a:ext>
            </a:extLst>
          </p:cNvPr>
          <p:cNvSpPr/>
          <p:nvPr/>
        </p:nvSpPr>
        <p:spPr>
          <a:xfrm>
            <a:off x="772953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4F6994FB-CE0E-4CD7-B446-B2A7889CAFAB}"/>
              </a:ext>
            </a:extLst>
          </p:cNvPr>
          <p:cNvSpPr txBox="1"/>
          <p:nvPr/>
        </p:nvSpPr>
        <p:spPr>
          <a:xfrm>
            <a:off x="789400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51" name="Freeform: Shape 50">
            <a:extLst>
              <a:ext uri="{FF2B5EF4-FFF2-40B4-BE49-F238E27FC236}">
                <a16:creationId xmlns:a16="http://schemas.microsoft.com/office/drawing/2014/main" id="{886B5E83-006A-40E3-ADF9-77BF44C944BB}"/>
              </a:ext>
            </a:extLst>
          </p:cNvPr>
          <p:cNvSpPr/>
          <p:nvPr/>
        </p:nvSpPr>
        <p:spPr>
          <a:xfrm>
            <a:off x="772953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19B003D-61E6-4B61-B51C-C487F1286F8B}"/>
              </a:ext>
            </a:extLst>
          </p:cNvPr>
          <p:cNvSpPr txBox="1"/>
          <p:nvPr/>
        </p:nvSpPr>
        <p:spPr>
          <a:xfrm>
            <a:off x="822102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53" name="Freeform: Shape 52">
            <a:extLst>
              <a:ext uri="{FF2B5EF4-FFF2-40B4-BE49-F238E27FC236}">
                <a16:creationId xmlns:a16="http://schemas.microsoft.com/office/drawing/2014/main" id="{F173B688-C86A-4D82-8130-3828BD80E989}"/>
              </a:ext>
            </a:extLst>
          </p:cNvPr>
          <p:cNvSpPr/>
          <p:nvPr/>
        </p:nvSpPr>
        <p:spPr>
          <a:xfrm>
            <a:off x="772953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C8F0FD-62FC-40E2-A955-08B09590815F}"/>
              </a:ext>
            </a:extLst>
          </p:cNvPr>
          <p:cNvSpPr txBox="1"/>
          <p:nvPr/>
        </p:nvSpPr>
        <p:spPr>
          <a:xfrm>
            <a:off x="805757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55" name="Freeform: Shape 54">
            <a:extLst>
              <a:ext uri="{FF2B5EF4-FFF2-40B4-BE49-F238E27FC236}">
                <a16:creationId xmlns:a16="http://schemas.microsoft.com/office/drawing/2014/main" id="{8E939E90-9B7F-4AA0-867F-02BB036D8242}"/>
              </a:ext>
            </a:extLst>
          </p:cNvPr>
          <p:cNvSpPr/>
          <p:nvPr/>
        </p:nvSpPr>
        <p:spPr>
          <a:xfrm>
            <a:off x="772953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3CBB84FF-93A2-4A8C-A1BF-DCB65E2D318D}"/>
              </a:ext>
            </a:extLst>
          </p:cNvPr>
          <p:cNvSpPr txBox="1"/>
          <p:nvPr/>
        </p:nvSpPr>
        <p:spPr>
          <a:xfrm>
            <a:off x="784319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57" name="Freeform: Shape 56">
            <a:extLst>
              <a:ext uri="{FF2B5EF4-FFF2-40B4-BE49-F238E27FC236}">
                <a16:creationId xmlns:a16="http://schemas.microsoft.com/office/drawing/2014/main" id="{E7DC7525-8596-4AD2-B597-96F16B1CFFA0}"/>
              </a:ext>
            </a:extLst>
          </p:cNvPr>
          <p:cNvSpPr/>
          <p:nvPr/>
        </p:nvSpPr>
        <p:spPr>
          <a:xfrm>
            <a:off x="772953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9A9BF0CE-840A-402A-B299-D5321028E259}"/>
              </a:ext>
            </a:extLst>
          </p:cNvPr>
          <p:cNvSpPr txBox="1"/>
          <p:nvPr/>
        </p:nvSpPr>
        <p:spPr>
          <a:xfrm>
            <a:off x="808926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59" name="Freeform: Shape 58">
            <a:extLst>
              <a:ext uri="{FF2B5EF4-FFF2-40B4-BE49-F238E27FC236}">
                <a16:creationId xmlns:a16="http://schemas.microsoft.com/office/drawing/2014/main" id="{D541973F-DC37-428E-8DD2-9F0893A32B5F}"/>
              </a:ext>
            </a:extLst>
          </p:cNvPr>
          <p:cNvSpPr/>
          <p:nvPr/>
        </p:nvSpPr>
        <p:spPr>
          <a:xfrm>
            <a:off x="772953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DD25F890-3AB6-4034-A941-D6449D0AB5A2}"/>
              </a:ext>
            </a:extLst>
          </p:cNvPr>
          <p:cNvSpPr txBox="1"/>
          <p:nvPr/>
        </p:nvSpPr>
        <p:spPr>
          <a:xfrm>
            <a:off x="808208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61" name="Freeform: Shape 60">
            <a:extLst>
              <a:ext uri="{FF2B5EF4-FFF2-40B4-BE49-F238E27FC236}">
                <a16:creationId xmlns:a16="http://schemas.microsoft.com/office/drawing/2014/main" id="{194C9E33-5B9C-4F26-A957-3A439F2A1EDB}"/>
              </a:ext>
            </a:extLst>
          </p:cNvPr>
          <p:cNvSpPr/>
          <p:nvPr/>
        </p:nvSpPr>
        <p:spPr>
          <a:xfrm>
            <a:off x="772953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6E9DCCC-17B2-42DF-8715-0C37B1442F59}"/>
              </a:ext>
            </a:extLst>
          </p:cNvPr>
          <p:cNvSpPr txBox="1"/>
          <p:nvPr/>
        </p:nvSpPr>
        <p:spPr>
          <a:xfrm>
            <a:off x="792178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63" name="Freeform: Shape 62">
            <a:extLst>
              <a:ext uri="{FF2B5EF4-FFF2-40B4-BE49-F238E27FC236}">
                <a16:creationId xmlns:a16="http://schemas.microsoft.com/office/drawing/2014/main" id="{1B1EF5E5-63ED-4D4A-BBCA-7FC9EC480B45}"/>
              </a:ext>
            </a:extLst>
          </p:cNvPr>
          <p:cNvSpPr/>
          <p:nvPr/>
        </p:nvSpPr>
        <p:spPr>
          <a:xfrm>
            <a:off x="13858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3B4D06E1-1BF1-4AE0-BBF6-08E9D4F22E93}"/>
              </a:ext>
            </a:extLst>
          </p:cNvPr>
          <p:cNvSpPr txBox="1"/>
          <p:nvPr/>
        </p:nvSpPr>
        <p:spPr>
          <a:xfrm>
            <a:off x="195422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5" name="Freeform: Shape 64">
            <a:extLst>
              <a:ext uri="{FF2B5EF4-FFF2-40B4-BE49-F238E27FC236}">
                <a16:creationId xmlns:a16="http://schemas.microsoft.com/office/drawing/2014/main" id="{D9CEE65B-8E65-4219-8262-9A74AB177BF7}"/>
              </a:ext>
            </a:extLst>
          </p:cNvPr>
          <p:cNvSpPr/>
          <p:nvPr/>
        </p:nvSpPr>
        <p:spPr>
          <a:xfrm>
            <a:off x="34813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DD10755D-59A3-4901-822E-0BAD7F04A929}"/>
              </a:ext>
            </a:extLst>
          </p:cNvPr>
          <p:cNvSpPr txBox="1"/>
          <p:nvPr/>
        </p:nvSpPr>
        <p:spPr>
          <a:xfrm>
            <a:off x="405180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7" name="Freeform: Shape 66">
            <a:extLst>
              <a:ext uri="{FF2B5EF4-FFF2-40B4-BE49-F238E27FC236}">
                <a16:creationId xmlns:a16="http://schemas.microsoft.com/office/drawing/2014/main" id="{9C6B0EAB-4D51-456D-B643-646297F2E88D}"/>
              </a:ext>
            </a:extLst>
          </p:cNvPr>
          <p:cNvSpPr/>
          <p:nvPr/>
        </p:nvSpPr>
        <p:spPr>
          <a:xfrm>
            <a:off x="5586412"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BD74AA9B-0D0D-4417-8616-CA3154D48BF3}"/>
              </a:ext>
            </a:extLst>
          </p:cNvPr>
          <p:cNvSpPr txBox="1"/>
          <p:nvPr/>
        </p:nvSpPr>
        <p:spPr>
          <a:xfrm>
            <a:off x="6149377"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9" name="Freeform: Shape 68">
            <a:extLst>
              <a:ext uri="{FF2B5EF4-FFF2-40B4-BE49-F238E27FC236}">
                <a16:creationId xmlns:a16="http://schemas.microsoft.com/office/drawing/2014/main" id="{22F2CEF3-BD8E-4784-9FBC-CFBD0E59220B}"/>
              </a:ext>
            </a:extLst>
          </p:cNvPr>
          <p:cNvSpPr/>
          <p:nvPr/>
        </p:nvSpPr>
        <p:spPr>
          <a:xfrm>
            <a:off x="77295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EB14B393-2E5D-4711-874B-A84282DEC382}"/>
              </a:ext>
            </a:extLst>
          </p:cNvPr>
          <p:cNvSpPr txBox="1"/>
          <p:nvPr/>
        </p:nvSpPr>
        <p:spPr>
          <a:xfrm>
            <a:off x="829406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71" name="Freeform: Shape 70">
            <a:extLst>
              <a:ext uri="{FF2B5EF4-FFF2-40B4-BE49-F238E27FC236}">
                <a16:creationId xmlns:a16="http://schemas.microsoft.com/office/drawing/2014/main" id="{4CC19695-33AC-4D15-BCCD-3F112F569574}"/>
              </a:ext>
            </a:extLst>
          </p:cNvPr>
          <p:cNvSpPr/>
          <p:nvPr/>
        </p:nvSpPr>
        <p:spPr>
          <a:xfrm>
            <a:off x="97393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4F0CF91F-7C31-4ACA-9BDE-1FA167C96CC8}"/>
              </a:ext>
            </a:extLst>
          </p:cNvPr>
          <p:cNvSpPr txBox="1"/>
          <p:nvPr/>
        </p:nvSpPr>
        <p:spPr>
          <a:xfrm>
            <a:off x="990571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73" name="Freeform: Shape 72">
            <a:extLst>
              <a:ext uri="{FF2B5EF4-FFF2-40B4-BE49-F238E27FC236}">
                <a16:creationId xmlns:a16="http://schemas.microsoft.com/office/drawing/2014/main" id="{5EC430BE-8D29-422E-B575-6ABACA007864}"/>
              </a:ext>
            </a:extLst>
          </p:cNvPr>
          <p:cNvSpPr/>
          <p:nvPr/>
        </p:nvSpPr>
        <p:spPr>
          <a:xfrm>
            <a:off x="97393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9F77E992-F384-4E08-8903-2E253B1BB89D}"/>
              </a:ext>
            </a:extLst>
          </p:cNvPr>
          <p:cNvSpPr txBox="1"/>
          <p:nvPr/>
        </p:nvSpPr>
        <p:spPr>
          <a:xfrm>
            <a:off x="1023270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75" name="Freeform: Shape 74">
            <a:extLst>
              <a:ext uri="{FF2B5EF4-FFF2-40B4-BE49-F238E27FC236}">
                <a16:creationId xmlns:a16="http://schemas.microsoft.com/office/drawing/2014/main" id="{3D273E79-D8CF-4A69-8D87-4B67CA64EAA0}"/>
              </a:ext>
            </a:extLst>
          </p:cNvPr>
          <p:cNvSpPr/>
          <p:nvPr/>
        </p:nvSpPr>
        <p:spPr>
          <a:xfrm>
            <a:off x="97393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6" name="TextBox 75">
            <a:extLst>
              <a:ext uri="{FF2B5EF4-FFF2-40B4-BE49-F238E27FC236}">
                <a16:creationId xmlns:a16="http://schemas.microsoft.com/office/drawing/2014/main" id="{21CC7472-85DB-43DF-A05E-40C98047B7DD}"/>
              </a:ext>
            </a:extLst>
          </p:cNvPr>
          <p:cNvSpPr txBox="1"/>
          <p:nvPr/>
        </p:nvSpPr>
        <p:spPr>
          <a:xfrm>
            <a:off x="1006925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77" name="Freeform: Shape 76">
            <a:extLst>
              <a:ext uri="{FF2B5EF4-FFF2-40B4-BE49-F238E27FC236}">
                <a16:creationId xmlns:a16="http://schemas.microsoft.com/office/drawing/2014/main" id="{065DE3D4-FECC-4559-A46B-895757B8CEE9}"/>
              </a:ext>
            </a:extLst>
          </p:cNvPr>
          <p:cNvSpPr/>
          <p:nvPr/>
        </p:nvSpPr>
        <p:spPr>
          <a:xfrm>
            <a:off x="97393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1F3522E0-2313-42F9-A590-9BC24C4D3495}"/>
              </a:ext>
            </a:extLst>
          </p:cNvPr>
          <p:cNvSpPr txBox="1"/>
          <p:nvPr/>
        </p:nvSpPr>
        <p:spPr>
          <a:xfrm>
            <a:off x="9854850"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79" name="Freeform: Shape 78">
            <a:extLst>
              <a:ext uri="{FF2B5EF4-FFF2-40B4-BE49-F238E27FC236}">
                <a16:creationId xmlns:a16="http://schemas.microsoft.com/office/drawing/2014/main" id="{7B8E8DA5-C9DC-4A54-87DB-BF95B6F1F6E3}"/>
              </a:ext>
            </a:extLst>
          </p:cNvPr>
          <p:cNvSpPr/>
          <p:nvPr/>
        </p:nvSpPr>
        <p:spPr>
          <a:xfrm>
            <a:off x="97393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0" name="TextBox 79">
            <a:extLst>
              <a:ext uri="{FF2B5EF4-FFF2-40B4-BE49-F238E27FC236}">
                <a16:creationId xmlns:a16="http://schemas.microsoft.com/office/drawing/2014/main" id="{EBC6C5A6-1DC7-4CAC-AAB9-612E5950E105}"/>
              </a:ext>
            </a:extLst>
          </p:cNvPr>
          <p:cNvSpPr txBox="1"/>
          <p:nvPr/>
        </p:nvSpPr>
        <p:spPr>
          <a:xfrm>
            <a:off x="10100976"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81" name="Freeform: Shape 80">
            <a:extLst>
              <a:ext uri="{FF2B5EF4-FFF2-40B4-BE49-F238E27FC236}">
                <a16:creationId xmlns:a16="http://schemas.microsoft.com/office/drawing/2014/main" id="{753EEA41-E86B-4F54-B85A-239E3E08FACC}"/>
              </a:ext>
            </a:extLst>
          </p:cNvPr>
          <p:cNvSpPr/>
          <p:nvPr/>
        </p:nvSpPr>
        <p:spPr>
          <a:xfrm>
            <a:off x="97393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2" name="TextBox 81">
            <a:extLst>
              <a:ext uri="{FF2B5EF4-FFF2-40B4-BE49-F238E27FC236}">
                <a16:creationId xmlns:a16="http://schemas.microsoft.com/office/drawing/2014/main" id="{877FAF5B-74FB-4A1F-A8C9-B6E40CC3A994}"/>
              </a:ext>
            </a:extLst>
          </p:cNvPr>
          <p:cNvSpPr txBox="1"/>
          <p:nvPr/>
        </p:nvSpPr>
        <p:spPr>
          <a:xfrm>
            <a:off x="10093737"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83" name="Freeform: Shape 82">
            <a:extLst>
              <a:ext uri="{FF2B5EF4-FFF2-40B4-BE49-F238E27FC236}">
                <a16:creationId xmlns:a16="http://schemas.microsoft.com/office/drawing/2014/main" id="{D969CD43-7369-4386-A390-312201683096}"/>
              </a:ext>
            </a:extLst>
          </p:cNvPr>
          <p:cNvSpPr/>
          <p:nvPr/>
        </p:nvSpPr>
        <p:spPr>
          <a:xfrm>
            <a:off x="97393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CA5064F2-3370-4A9B-94F7-5AD1E45485BD}"/>
              </a:ext>
            </a:extLst>
          </p:cNvPr>
          <p:cNvSpPr txBox="1"/>
          <p:nvPr/>
        </p:nvSpPr>
        <p:spPr>
          <a:xfrm>
            <a:off x="9933431"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85" name="Freeform: Shape 84">
            <a:extLst>
              <a:ext uri="{FF2B5EF4-FFF2-40B4-BE49-F238E27FC236}">
                <a16:creationId xmlns:a16="http://schemas.microsoft.com/office/drawing/2014/main" id="{931BBF05-FD0C-45F4-81E7-DCA08FE5A888}"/>
              </a:ext>
            </a:extLst>
          </p:cNvPr>
          <p:cNvSpPr/>
          <p:nvPr/>
        </p:nvSpPr>
        <p:spPr>
          <a:xfrm>
            <a:off x="9739312"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E99C4E09-B36F-4C8E-A12E-383286F43DCB}"/>
              </a:ext>
            </a:extLst>
          </p:cNvPr>
          <p:cNvSpPr txBox="1"/>
          <p:nvPr/>
        </p:nvSpPr>
        <p:spPr>
          <a:xfrm>
            <a:off x="10305763"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88" name="Freeform: Shape 87">
            <a:extLst>
              <a:ext uri="{FF2B5EF4-FFF2-40B4-BE49-F238E27FC236}">
                <a16:creationId xmlns:a16="http://schemas.microsoft.com/office/drawing/2014/main" id="{65BB9CCB-99BC-41DC-A980-535501FEF258}"/>
              </a:ext>
            </a:extLst>
          </p:cNvPr>
          <p:cNvSpPr/>
          <p:nvPr/>
        </p:nvSpPr>
        <p:spPr>
          <a:xfrm rot="10800000" flipV="1">
            <a:off x="1085852" y="5914231"/>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36DF49F6-7000-4C9A-9B2F-6A284BB3B82A}"/>
              </a:ext>
            </a:extLst>
          </p:cNvPr>
          <p:cNvSpPr txBox="1"/>
          <p:nvPr/>
        </p:nvSpPr>
        <p:spPr>
          <a:xfrm rot="16200000">
            <a:off x="775417" y="42825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91" name="TextBox 90">
            <a:extLst>
              <a:ext uri="{FF2B5EF4-FFF2-40B4-BE49-F238E27FC236}">
                <a16:creationId xmlns:a16="http://schemas.microsoft.com/office/drawing/2014/main" id="{50B6F741-4469-4378-9731-D2B4CD7ABCF7}"/>
              </a:ext>
            </a:extLst>
          </p:cNvPr>
          <p:cNvSpPr txBox="1"/>
          <p:nvPr/>
        </p:nvSpPr>
        <p:spPr>
          <a:xfrm rot="16200000">
            <a:off x="608729" y="379206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95" name="TextBox 94">
            <a:extLst>
              <a:ext uri="{FF2B5EF4-FFF2-40B4-BE49-F238E27FC236}">
                <a16:creationId xmlns:a16="http://schemas.microsoft.com/office/drawing/2014/main" id="{043EC627-3DE8-4537-BD4E-7BFE0924C52F}"/>
              </a:ext>
            </a:extLst>
          </p:cNvPr>
          <p:cNvSpPr txBox="1"/>
          <p:nvPr/>
        </p:nvSpPr>
        <p:spPr>
          <a:xfrm rot="16200000">
            <a:off x="293183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96" name="TextBox 95">
            <a:extLst>
              <a:ext uri="{FF2B5EF4-FFF2-40B4-BE49-F238E27FC236}">
                <a16:creationId xmlns:a16="http://schemas.microsoft.com/office/drawing/2014/main" id="{66E2B81C-C619-4E20-9DA1-A1AC41B87E24}"/>
              </a:ext>
            </a:extLst>
          </p:cNvPr>
          <p:cNvSpPr txBox="1"/>
          <p:nvPr/>
        </p:nvSpPr>
        <p:spPr>
          <a:xfrm rot="16200000">
            <a:off x="276514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0" name="TextBox 99">
            <a:extLst>
              <a:ext uri="{FF2B5EF4-FFF2-40B4-BE49-F238E27FC236}">
                <a16:creationId xmlns:a16="http://schemas.microsoft.com/office/drawing/2014/main" id="{415C6C3F-339F-4CEE-BDF3-FF90A83BBCB5}"/>
              </a:ext>
            </a:extLst>
          </p:cNvPr>
          <p:cNvSpPr txBox="1"/>
          <p:nvPr/>
        </p:nvSpPr>
        <p:spPr>
          <a:xfrm rot="16200000">
            <a:off x="5012787"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1" name="TextBox 100">
            <a:extLst>
              <a:ext uri="{FF2B5EF4-FFF2-40B4-BE49-F238E27FC236}">
                <a16:creationId xmlns:a16="http://schemas.microsoft.com/office/drawing/2014/main" id="{BD1A183D-798E-4CCE-91CA-49712DB35737}"/>
              </a:ext>
            </a:extLst>
          </p:cNvPr>
          <p:cNvSpPr txBox="1"/>
          <p:nvPr/>
        </p:nvSpPr>
        <p:spPr>
          <a:xfrm rot="16200000">
            <a:off x="4846100"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3" name="TextBox 102">
            <a:extLst>
              <a:ext uri="{FF2B5EF4-FFF2-40B4-BE49-F238E27FC236}">
                <a16:creationId xmlns:a16="http://schemas.microsoft.com/office/drawing/2014/main" id="{702A16F7-5FF0-452E-A3EC-789928BF8731}"/>
              </a:ext>
            </a:extLst>
          </p:cNvPr>
          <p:cNvSpPr txBox="1"/>
          <p:nvPr/>
        </p:nvSpPr>
        <p:spPr>
          <a:xfrm rot="16200000">
            <a:off x="7139691"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4" name="TextBox 103">
            <a:extLst>
              <a:ext uri="{FF2B5EF4-FFF2-40B4-BE49-F238E27FC236}">
                <a16:creationId xmlns:a16="http://schemas.microsoft.com/office/drawing/2014/main" id="{FD4DA21F-37A9-48BA-A2B3-7980F9AD8C49}"/>
              </a:ext>
            </a:extLst>
          </p:cNvPr>
          <p:cNvSpPr txBox="1"/>
          <p:nvPr/>
        </p:nvSpPr>
        <p:spPr>
          <a:xfrm rot="16200000">
            <a:off x="6973004"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105" name="TextBox 104">
            <a:extLst>
              <a:ext uri="{FF2B5EF4-FFF2-40B4-BE49-F238E27FC236}">
                <a16:creationId xmlns:a16="http://schemas.microsoft.com/office/drawing/2014/main" id="{6AA99057-896A-4C05-97FE-BD1152710A9E}"/>
              </a:ext>
            </a:extLst>
          </p:cNvPr>
          <p:cNvSpPr txBox="1"/>
          <p:nvPr/>
        </p:nvSpPr>
        <p:spPr>
          <a:xfrm>
            <a:off x="1592446" y="1729899"/>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106" name="TextBox 105">
            <a:extLst>
              <a:ext uri="{FF2B5EF4-FFF2-40B4-BE49-F238E27FC236}">
                <a16:creationId xmlns:a16="http://schemas.microsoft.com/office/drawing/2014/main" id="{65011EFC-A7AE-4843-906C-A2795A859CA9}"/>
              </a:ext>
            </a:extLst>
          </p:cNvPr>
          <p:cNvSpPr txBox="1"/>
          <p:nvPr/>
        </p:nvSpPr>
        <p:spPr>
          <a:xfrm>
            <a:off x="402947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107" name="TextBox 106">
            <a:extLst>
              <a:ext uri="{FF2B5EF4-FFF2-40B4-BE49-F238E27FC236}">
                <a16:creationId xmlns:a16="http://schemas.microsoft.com/office/drawing/2014/main" id="{FCD01737-E39A-43C7-AD2E-6FDB7197E415}"/>
              </a:ext>
            </a:extLst>
          </p:cNvPr>
          <p:cNvSpPr txBox="1"/>
          <p:nvPr/>
        </p:nvSpPr>
        <p:spPr>
          <a:xfrm>
            <a:off x="6051641" y="1729899"/>
            <a:ext cx="2781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t>
            </a:r>
          </a:p>
        </p:txBody>
      </p:sp>
      <p:sp>
        <p:nvSpPr>
          <p:cNvPr id="108" name="TextBox 107">
            <a:extLst>
              <a:ext uri="{FF2B5EF4-FFF2-40B4-BE49-F238E27FC236}">
                <a16:creationId xmlns:a16="http://schemas.microsoft.com/office/drawing/2014/main" id="{304A8271-511D-4D92-993F-1B3B5BDD0F7E}"/>
              </a:ext>
            </a:extLst>
          </p:cNvPr>
          <p:cNvSpPr txBox="1"/>
          <p:nvPr/>
        </p:nvSpPr>
        <p:spPr>
          <a:xfrm>
            <a:off x="6139976" y="17298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aaS</a:t>
            </a:r>
          </a:p>
        </p:txBody>
      </p:sp>
      <p:sp>
        <p:nvSpPr>
          <p:cNvPr id="109" name="TextBox 108">
            <a:extLst>
              <a:ext uri="{FF2B5EF4-FFF2-40B4-BE49-F238E27FC236}">
                <a16:creationId xmlns:a16="http://schemas.microsoft.com/office/drawing/2014/main" id="{BDD0E4A8-F61F-4039-BCE6-AC87469B3988}"/>
              </a:ext>
            </a:extLst>
          </p:cNvPr>
          <p:cNvSpPr txBox="1"/>
          <p:nvPr/>
        </p:nvSpPr>
        <p:spPr>
          <a:xfrm>
            <a:off x="8215093"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110" name="TextBox 109">
            <a:extLst>
              <a:ext uri="{FF2B5EF4-FFF2-40B4-BE49-F238E27FC236}">
                <a16:creationId xmlns:a16="http://schemas.microsoft.com/office/drawing/2014/main" id="{151713F3-EBDF-45C6-9A0F-CF75CD3AC4CD}"/>
              </a:ext>
            </a:extLst>
          </p:cNvPr>
          <p:cNvSpPr txBox="1"/>
          <p:nvPr/>
        </p:nvSpPr>
        <p:spPr>
          <a:xfrm>
            <a:off x="10242346"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sp>
        <p:nvSpPr>
          <p:cNvPr id="114" name="Left Bracket 113">
            <a:extLst>
              <a:ext uri="{FF2B5EF4-FFF2-40B4-BE49-F238E27FC236}">
                <a16:creationId xmlns:a16="http://schemas.microsoft.com/office/drawing/2014/main" id="{DCD5202E-48B6-4414-ACB9-2FE60F98A694}"/>
              </a:ext>
            </a:extLst>
          </p:cNvPr>
          <p:cNvSpPr/>
          <p:nvPr/>
        </p:nvSpPr>
        <p:spPr>
          <a:xfrm>
            <a:off x="1177126" y="2076609"/>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75DBD880-4D77-4E13-869F-5AC6E1D01434}"/>
              </a:ext>
            </a:extLst>
          </p:cNvPr>
          <p:cNvSpPr/>
          <p:nvPr/>
        </p:nvSpPr>
        <p:spPr>
          <a:xfrm>
            <a:off x="329003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Left Bracket 115">
            <a:extLst>
              <a:ext uri="{FF2B5EF4-FFF2-40B4-BE49-F238E27FC236}">
                <a16:creationId xmlns:a16="http://schemas.microsoft.com/office/drawing/2014/main" id="{070F745A-C334-4CAD-A7FF-1346407D552E}"/>
              </a:ext>
            </a:extLst>
          </p:cNvPr>
          <p:cNvSpPr/>
          <p:nvPr/>
        </p:nvSpPr>
        <p:spPr>
          <a:xfrm>
            <a:off x="5411777"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7" name="Left Bracket 116">
            <a:extLst>
              <a:ext uri="{FF2B5EF4-FFF2-40B4-BE49-F238E27FC236}">
                <a16:creationId xmlns:a16="http://schemas.microsoft.com/office/drawing/2014/main" id="{22ABD035-2F54-4EDB-A7C8-6C224E05D59C}"/>
              </a:ext>
            </a:extLst>
          </p:cNvPr>
          <p:cNvSpPr/>
          <p:nvPr/>
        </p:nvSpPr>
        <p:spPr>
          <a:xfrm>
            <a:off x="7549046"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786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Serverless</a:t>
            </a:r>
          </a:p>
          <a:p>
            <a:pPr lvl="1"/>
            <a:r>
              <a:rPr lang="en-US" dirty="0"/>
              <a:t>A software architecture that does not rely on direct access to a server</a:t>
            </a:r>
          </a:p>
          <a:p>
            <a:pPr lvl="1"/>
            <a:r>
              <a:rPr lang="en-US" dirty="0"/>
              <a:t>Embodies principles from microservices</a:t>
            </a:r>
          </a:p>
          <a:p>
            <a:pPr lvl="2"/>
            <a:r>
              <a:rPr lang="en-US" dirty="0"/>
              <a:t>Small, standalone, fully independent services built for a specific purpose</a:t>
            </a:r>
          </a:p>
          <a:p>
            <a:pPr lvl="2"/>
            <a:r>
              <a:rPr lang="en-US" dirty="0"/>
              <a:t>Cloud provider is responsible for integration </a:t>
            </a:r>
          </a:p>
          <a:p>
            <a:r>
              <a:rPr lang="en-US" dirty="0"/>
              <a:t>Principles of </a:t>
            </a:r>
            <a:r>
              <a:rPr lang="en-US" dirty="0" err="1"/>
              <a:t>FaaS</a:t>
            </a:r>
            <a:r>
              <a:rPr lang="en-US" dirty="0"/>
              <a:t> architectures</a:t>
            </a:r>
          </a:p>
          <a:p>
            <a:pPr lvl="1"/>
            <a:r>
              <a:rPr lang="en-US" dirty="0" err="1"/>
              <a:t>FaaS</a:t>
            </a:r>
            <a:r>
              <a:rPr lang="en-US" dirty="0"/>
              <a:t> is based on a serverless approach </a:t>
            </a:r>
          </a:p>
          <a:p>
            <a:pPr lvl="2"/>
            <a:r>
              <a:rPr lang="en-US" dirty="0"/>
              <a:t>Use a compute service to execute code on demand (no servers/containers)</a:t>
            </a:r>
          </a:p>
          <a:p>
            <a:pPr lvl="1"/>
            <a:r>
              <a:rPr lang="en-US" dirty="0"/>
              <a:t>Every function could be considered as a standalone service</a:t>
            </a:r>
          </a:p>
          <a:p>
            <a:pPr lvl="1"/>
            <a:r>
              <a:rPr lang="en-US" dirty="0"/>
              <a:t>Write single-purpose stateless functions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a:p>
        </p:txBody>
      </p:sp>
    </p:spTree>
    <p:extLst>
      <p:ext uri="{BB962C8B-B14F-4D97-AF65-F5344CB8AC3E}">
        <p14:creationId xmlns:p14="http://schemas.microsoft.com/office/powerpoint/2010/main" val="2352931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16971147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Tree>
    <p:extLst>
      <p:ext uri="{BB962C8B-B14F-4D97-AF65-F5344CB8AC3E}">
        <p14:creationId xmlns:p14="http://schemas.microsoft.com/office/powerpoint/2010/main" val="3094861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Tree>
    <p:extLst>
      <p:ext uri="{BB962C8B-B14F-4D97-AF65-F5344CB8AC3E}">
        <p14:creationId xmlns:p14="http://schemas.microsoft.com/office/powerpoint/2010/main" val="1591185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it-IT" dirty="0" err="1"/>
              <a:t>Collecting</a:t>
            </a:r>
            <a:r>
              <a:rPr lang="it-IT" dirty="0"/>
              <a:t> data	</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dirty="0">
                <a:solidFill>
                  <a:srgbClr val="FDA100"/>
                </a:solidFill>
                <a:effectLst/>
              </a:rPr>
              <a:t>Scheduled Batch</a:t>
            </a:r>
          </a:p>
          <a:p>
            <a:pPr lvl="2"/>
            <a:r>
              <a:rPr lang="en-US" sz="1400" dirty="0"/>
              <a:t>Large volume of data processed on a regular scheduled basis; velocity is very predictable</a:t>
            </a:r>
          </a:p>
          <a:p>
            <a:pPr lvl="1"/>
            <a:r>
              <a:rPr lang="en-US" sz="1600" b="1" dirty="0">
                <a:solidFill>
                  <a:srgbClr val="FDA100"/>
                </a:solidFill>
                <a:effectLst/>
              </a:rPr>
              <a:t>Periodic</a:t>
            </a:r>
            <a:r>
              <a:rPr lang="en-US" sz="1600" dirty="0"/>
              <a:t>:</a:t>
            </a:r>
          </a:p>
          <a:p>
            <a:pPr lvl="2"/>
            <a:r>
              <a:rPr lang="en-US" sz="1400" dirty="0"/>
              <a:t>Large volume of data processed at irregular times (e.g., after collecting a certain amount of data); velocity is less predictable</a:t>
            </a:r>
          </a:p>
          <a:p>
            <a:pPr lvl="1"/>
            <a:r>
              <a:rPr lang="en-US" sz="1600" b="1" dirty="0">
                <a:solidFill>
                  <a:srgbClr val="FDA100"/>
                </a:solidFill>
                <a:effectLst/>
              </a:rPr>
              <a:t>Near real-time</a:t>
            </a:r>
            <a:endParaRPr lang="en-US" sz="1600" dirty="0"/>
          </a:p>
          <a:p>
            <a:pPr lvl="2"/>
            <a:r>
              <a:rPr lang="en-US" sz="1400" dirty="0"/>
              <a:t>Streaming data processed in small individual batches that are collected and processed within minutes; velocity is a huge concern</a:t>
            </a:r>
          </a:p>
          <a:p>
            <a:pPr lvl="1"/>
            <a:r>
              <a:rPr lang="en-US" sz="1600" b="1" dirty="0">
                <a:solidFill>
                  <a:srgbClr val="FDA100"/>
                </a:solidFill>
                <a:effectLst/>
              </a:rPr>
              <a:t>Real-time</a:t>
            </a:r>
          </a:p>
          <a:p>
            <a:pPr lvl="2"/>
            <a:r>
              <a:rPr lang="en-US" sz="1400" dirty="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it-IT" dirty="0"/>
              <a:t>Processing data</a:t>
            </a:r>
            <a:endParaRPr lang="en-US" dirty="0"/>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 </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t>74</a:t>
            </a:fld>
            <a:endParaRPr lang="it-IT"/>
          </a:p>
        </p:txBody>
      </p:sp>
    </p:spTree>
    <p:extLst>
      <p:ext uri="{BB962C8B-B14F-4D97-AF65-F5344CB8AC3E}">
        <p14:creationId xmlns:p14="http://schemas.microsoft.com/office/powerpoint/2010/main" val="1239165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such as </a:t>
            </a:r>
            <a:r>
              <a:rPr lang="en-US" b="1" dirty="0">
                <a:effectLst/>
              </a:rPr>
              <a:t>veracity </a:t>
            </a:r>
            <a:r>
              <a:rPr lang="en-US" dirty="0">
                <a:effectLst/>
              </a:rPr>
              <a:t>(</a:t>
            </a:r>
            <a:r>
              <a:rPr lang="en-US" dirty="0"/>
              <a:t>trustworthiness/quality of your data), and </a:t>
            </a:r>
            <a:r>
              <a:rPr lang="en-US" b="1" dirty="0">
                <a:effectLst/>
              </a:rPr>
              <a:t>value </a:t>
            </a:r>
            <a:r>
              <a:rPr lang="en-US" dirty="0">
                <a:effectLst/>
              </a:rPr>
              <a:t>(ability to extract meaningful information)</a:t>
            </a: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extLst>
              <p:ext uri="{D42A27DB-BD31-4B8C-83A1-F6EECF244321}">
                <p14:modId xmlns:p14="http://schemas.microsoft.com/office/powerpoint/2010/main" val="3292569093"/>
              </p:ext>
            </p:extLst>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77</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1</a:t>
            </a:r>
          </a:p>
          <a:p>
            <a:pPr lvl="1"/>
            <a:r>
              <a:rPr lang="en-US" dirty="0"/>
              <a:t>My business has a set of 15 JSON data files that are each about 2.5 GB in size. </a:t>
            </a:r>
          </a:p>
          <a:p>
            <a:pPr lvl="1"/>
            <a:r>
              <a:rPr lang="en-US" dirty="0"/>
              <a:t>They are placed on a file server once an hour, and they must be ingested as soon as they arrive in this location. </a:t>
            </a:r>
          </a:p>
          <a:p>
            <a:pPr lvl="1"/>
            <a:r>
              <a:rPr lang="en-US" dirty="0"/>
              <a:t>Data must be combined with all transactions from financial dashboard for this same period, then compared to the recommendations from marketing engine </a:t>
            </a:r>
          </a:p>
          <a:p>
            <a:pPr lvl="1"/>
            <a:r>
              <a:rPr lang="en-US" dirty="0"/>
              <a:t>All data is fully cleansed. </a:t>
            </a:r>
          </a:p>
          <a:p>
            <a:pPr lvl="1"/>
            <a:r>
              <a:rPr lang="en-US"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2</a:t>
            </a:r>
          </a:p>
          <a:p>
            <a:pPr lvl="1"/>
            <a:r>
              <a:rPr lang="en-US" dirty="0"/>
              <a:t>My business compiles data generated by hundreds of corporations. </a:t>
            </a:r>
          </a:p>
          <a:p>
            <a:pPr lvl="1"/>
            <a:r>
              <a:rPr lang="en-US" dirty="0"/>
              <a:t>This data is delivered to us in very large files, transactional updates, and even data streams.</a:t>
            </a:r>
          </a:p>
          <a:p>
            <a:pPr lvl="1"/>
            <a:r>
              <a:rPr lang="en-US" dirty="0"/>
              <a:t>The data must be cleansed and prepared to ensure that rogue inputs do not skew the results. </a:t>
            </a:r>
          </a:p>
          <a:p>
            <a:pPr lvl="1"/>
            <a:r>
              <a:rPr lang="en-US" dirty="0"/>
              <a:t>Knowing the data source for each record is vital to the work we do. </a:t>
            </a:r>
          </a:p>
          <a:p>
            <a:pPr lvl="1"/>
            <a:r>
              <a:rPr lang="en-US" dirty="0"/>
              <a:t>A large portion of the data gathered is irrelevant to our analysis, so this data must be eliminated. </a:t>
            </a:r>
          </a:p>
          <a:p>
            <a:pPr lvl="1"/>
            <a:r>
              <a:rPr lang="en-US"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79</a:t>
            </a:fld>
            <a:endParaRPr lang="it-IT"/>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r>
              <a:rPr lang="en-US" dirty="0"/>
              <a:t>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a:t>
            </a:fld>
            <a:endParaRPr lang="it-IT"/>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a:p>
        </p:txBody>
      </p:sp>
    </p:spTree>
    <p:extLst>
      <p:ext uri="{BB962C8B-B14F-4D97-AF65-F5344CB8AC3E}">
        <p14:creationId xmlns:p14="http://schemas.microsoft.com/office/powerpoint/2010/main" val="3593974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83</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84</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85</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86</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Tree>
    <p:extLst>
      <p:ext uri="{BB962C8B-B14F-4D97-AF65-F5344CB8AC3E}">
        <p14:creationId xmlns:p14="http://schemas.microsoft.com/office/powerpoint/2010/main" val="779163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spTree>
    <p:extLst>
      <p:ext uri="{BB962C8B-B14F-4D97-AF65-F5344CB8AC3E}">
        <p14:creationId xmlns:p14="http://schemas.microsoft.com/office/powerpoint/2010/main" val="5208958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96</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97</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23340</TotalTime>
  <Words>18620</Words>
  <Application>Microsoft Office PowerPoint</Application>
  <PresentationFormat>Widescreen</PresentationFormat>
  <Paragraphs>3210</Paragraphs>
  <Slides>244</Slides>
  <Notes>7</Notes>
  <HiddenSlides>12</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244</vt:i4>
      </vt:variant>
    </vt:vector>
  </HeadingPairs>
  <TitlesOfParts>
    <vt:vector size="258"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Is cloud a silver bullet?</vt:lpstr>
      <vt:lpstr>Is cloud a silver bullet?</vt:lpstr>
      <vt:lpstr>So far</vt:lpstr>
      <vt:lpstr>BIG DATA AND  CLOUD PLATFORMS</vt:lpstr>
      <vt:lpstr>Presentazione standard di PowerPoint</vt:lpstr>
      <vt:lpstr>Teaching material</vt:lpstr>
      <vt:lpstr>Why going cloud?</vt:lpstr>
      <vt:lpstr>Why going cloud?</vt:lpstr>
      <vt:lpstr>Why going cloud?</vt:lpstr>
      <vt:lpstr>Why going cloud?</vt:lpstr>
      <vt:lpstr>Why going cloud?</vt:lpstr>
      <vt:lpstr>Why going cloud?</vt:lpstr>
      <vt:lpstr>Presentazione standard di PowerPoint</vt:lpstr>
      <vt:lpstr>BIG DATA AND  CLOUD PLATFORMS</vt:lpstr>
      <vt:lpstr>How did we get here?</vt:lpstr>
      <vt:lpstr>How did we get here?</vt:lpstr>
      <vt:lpstr>Data platform</vt:lpstr>
      <vt:lpstr>Data platform</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platform</vt:lpstr>
      <vt:lpstr>Data lakehouse</vt:lpstr>
      <vt:lpstr>Data lakehouse</vt:lpstr>
      <vt:lpstr>Data fabric</vt:lpstr>
      <vt:lpstr>Data fabric</vt:lpstr>
      <vt:lpstr>Data fabric</vt:lpstr>
      <vt:lpstr>DataOps</vt:lpstr>
      <vt:lpstr>Data mesh</vt:lpstr>
      <vt:lpstr>Data mesh vs Data fabric</vt:lpstr>
      <vt:lpstr>Hadoop-based data platform</vt:lpstr>
      <vt:lpstr>On-premises manual provisioning </vt:lpstr>
      <vt:lpstr>Data platform</vt:lpstr>
      <vt:lpstr>Data platform</vt:lpstr>
      <vt:lpstr>BIG DATA AND  CLOUD PLATFORMS</vt:lpstr>
      <vt:lpstr>Presentazione standard di PowerPoint</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1184</cp:revision>
  <dcterms:created xsi:type="dcterms:W3CDTF">2019-03-06T18:10:20Z</dcterms:created>
  <dcterms:modified xsi:type="dcterms:W3CDTF">2022-08-10T09:34:16Z</dcterms:modified>
</cp:coreProperties>
</file>